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46"/>
  </p:notesMasterIdLst>
  <p:handoutMasterIdLst>
    <p:handoutMasterId r:id="rId47"/>
  </p:handoutMasterIdLst>
  <p:sldIdLst>
    <p:sldId id="403" r:id="rId5"/>
    <p:sldId id="495" r:id="rId6"/>
    <p:sldId id="497" r:id="rId7"/>
    <p:sldId id="520" r:id="rId8"/>
    <p:sldId id="522" r:id="rId9"/>
    <p:sldId id="504" r:id="rId10"/>
    <p:sldId id="505" r:id="rId11"/>
    <p:sldId id="524" r:id="rId12"/>
    <p:sldId id="379" r:id="rId13"/>
    <p:sldId id="380" r:id="rId14"/>
    <p:sldId id="503" r:id="rId15"/>
    <p:sldId id="491" r:id="rId16"/>
    <p:sldId id="492" r:id="rId17"/>
    <p:sldId id="528" r:id="rId18"/>
    <p:sldId id="461" r:id="rId19"/>
    <p:sldId id="462" r:id="rId20"/>
    <p:sldId id="478" r:id="rId21"/>
    <p:sldId id="527" r:id="rId22"/>
    <p:sldId id="369" r:id="rId23"/>
    <p:sldId id="473" r:id="rId24"/>
    <p:sldId id="487" r:id="rId25"/>
    <p:sldId id="385" r:id="rId26"/>
    <p:sldId id="488" r:id="rId27"/>
    <p:sldId id="525" r:id="rId28"/>
    <p:sldId id="531" r:id="rId29"/>
    <p:sldId id="529" r:id="rId30"/>
    <p:sldId id="506" r:id="rId31"/>
    <p:sldId id="530" r:id="rId32"/>
    <p:sldId id="532" r:id="rId33"/>
    <p:sldId id="418" r:id="rId34"/>
    <p:sldId id="509" r:id="rId35"/>
    <p:sldId id="510" r:id="rId36"/>
    <p:sldId id="511" r:id="rId37"/>
    <p:sldId id="512" r:id="rId38"/>
    <p:sldId id="513" r:id="rId39"/>
    <p:sldId id="514" r:id="rId40"/>
    <p:sldId id="515" r:id="rId41"/>
    <p:sldId id="516" r:id="rId42"/>
    <p:sldId id="517" r:id="rId43"/>
    <p:sldId id="526" r:id="rId44"/>
    <p:sldId id="407" r:id="rId4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5"/>
    <a:srgbClr val="E8E8E8"/>
    <a:srgbClr val="78BE21"/>
    <a:srgbClr val="0D0D0D"/>
    <a:srgbClr val="000000"/>
    <a:srgbClr val="B20738"/>
    <a:srgbClr val="00A3E2"/>
    <a:srgbClr val="2C2C2C"/>
    <a:srgbClr val="F5F5F5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89889" autoAdjust="0"/>
  </p:normalViewPr>
  <p:slideViewPr>
    <p:cSldViewPr snapToGrid="0">
      <p:cViewPr varScale="1">
        <p:scale>
          <a:sx n="66" d="100"/>
          <a:sy n="66" d="100"/>
        </p:scale>
        <p:origin x="69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t>11/17/2020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t>‹#›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430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Income must be less than the</a:t>
            </a:r>
            <a:r>
              <a:rPr lang="en-US" altLang="en-US" baseline="0" dirty="0" smtClean="0"/>
              <a:t> maximum benefit</a:t>
            </a:r>
          </a:p>
          <a:p>
            <a:endParaRPr lang="en-US" altLang="en-US" baseline="0" dirty="0" smtClean="0"/>
          </a:p>
          <a:p>
            <a:r>
              <a:rPr lang="en-US" altLang="en-US" baseline="0" dirty="0" smtClean="0"/>
              <a:t>Sort of a moving target for GRH, since max rates vary</a:t>
            </a:r>
          </a:p>
          <a:p>
            <a:endParaRPr lang="en-US" altLang="en-US" baseline="0" dirty="0" smtClean="0"/>
          </a:p>
          <a:p>
            <a:r>
              <a:rPr lang="en-US" altLang="en-US" baseline="0" dirty="0" smtClean="0"/>
              <a:t>A person has to need at least $1 of GRH to be eligible</a:t>
            </a:r>
          </a:p>
          <a:p>
            <a:endParaRPr lang="en-US" altLang="en-US" baseline="0" dirty="0" smtClean="0"/>
          </a:p>
          <a:p>
            <a:r>
              <a:rPr lang="en-US" altLang="en-US" baseline="0" dirty="0" smtClean="0"/>
              <a:t>Assets increased to 10,000 6/1/2016 for all MN cash programs</a:t>
            </a:r>
          </a:p>
          <a:p>
            <a:endParaRPr lang="en-US" altLang="en-US" baseline="0" dirty="0" smtClean="0"/>
          </a:p>
          <a:p>
            <a:r>
              <a:rPr lang="en-US" altLang="en-US" baseline="0" dirty="0" smtClean="0"/>
              <a:t>Federal asset limit for SSI recipients</a:t>
            </a:r>
          </a:p>
          <a:p>
            <a:r>
              <a:rPr lang="en-US" altLang="en-US" baseline="0" dirty="0" smtClean="0"/>
              <a:t>	don’t let this be a barrier for people</a:t>
            </a:r>
          </a:p>
          <a:p>
            <a:r>
              <a:rPr lang="en-US" altLang="en-US" baseline="0" dirty="0" smtClean="0"/>
              <a:t>	having it is better than not having it</a:t>
            </a:r>
          </a:p>
          <a:p>
            <a:r>
              <a:rPr lang="en-US" altLang="en-US" baseline="0" dirty="0" smtClean="0"/>
              <a:t>	opens up the door for better housing benefit (MSA housing assistance)</a:t>
            </a:r>
          </a:p>
          <a:p>
            <a:endParaRPr lang="en-US" altLang="en-US" baseline="0" dirty="0" smtClean="0"/>
          </a:p>
          <a:p>
            <a:endParaRPr lang="en-US" altLang="en-US" baseline="0" dirty="0" smtClean="0"/>
          </a:p>
          <a:p>
            <a:endParaRPr lang="en-US" altLang="en-US" baseline="0" dirty="0" smtClean="0"/>
          </a:p>
          <a:p>
            <a:endParaRPr lang="en-US" alt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86E34BE-C0DD-4C2F-AB55-F0D3F8CCF4CE}" type="slidenum">
              <a:rPr lang="en-US" altLang="en-US" smtClean="0"/>
              <a:pPr/>
              <a:t>10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7960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aseline="0" dirty="0" smtClean="0"/>
          </a:p>
          <a:p>
            <a:endParaRPr lang="en-US" altLang="en-US" baseline="0" dirty="0" smtClean="0"/>
          </a:p>
          <a:p>
            <a:endParaRPr lang="en-US" alt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86E34BE-C0DD-4C2F-AB55-F0D3F8CCF4CE}" type="slidenum">
              <a:rPr lang="en-US" altLang="en-US" smtClean="0"/>
              <a:pPr/>
              <a:t>11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3150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r>
              <a:rPr lang="en-US" dirty="0" smtClean="0"/>
              <a:t>Need to clarify when eligibility begins</a:t>
            </a:r>
            <a:r>
              <a:rPr lang="en-US" baseline="0" dirty="0" smtClean="0"/>
              <a:t> and ends – when they move in and for the rest of that month, plus two more full months – not 3 months for everyone</a:t>
            </a:r>
          </a:p>
          <a:p>
            <a:endParaRPr lang="en-US" altLang="en-US" baseline="0" dirty="0" smtClean="0"/>
          </a:p>
          <a:p>
            <a:endParaRPr lang="en-US" altLang="en-US" baseline="0" dirty="0" smtClean="0"/>
          </a:p>
          <a:p>
            <a:endParaRPr lang="en-US" alt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86E34BE-C0DD-4C2F-AB55-F0D3F8CCF4CE}" type="slidenum">
              <a:rPr lang="en-US" altLang="en-US" smtClean="0"/>
              <a:pPr/>
              <a:t>12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7499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86E34BE-C0DD-4C2F-AB55-F0D3F8CCF4CE}" type="slidenum">
              <a:rPr lang="en-US" altLang="en-US" smtClean="0"/>
              <a:pPr/>
              <a:t>13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5787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502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May</a:t>
            </a:r>
            <a:r>
              <a:rPr lang="en-US" altLang="en-US" baseline="0" dirty="0" smtClean="0"/>
              <a:t> have history with program and how we used to count income</a:t>
            </a:r>
          </a:p>
          <a:p>
            <a:endParaRPr lang="en-US" altLang="en-US" baseline="0" dirty="0" smtClean="0"/>
          </a:p>
          <a:p>
            <a:r>
              <a:rPr lang="en-US" altLang="en-US" baseline="0" dirty="0" smtClean="0"/>
              <a:t>May have heard people say they can’t work and receive Housing Support because:</a:t>
            </a:r>
          </a:p>
          <a:p>
            <a:endParaRPr lang="en-US" altLang="en-US" baseline="0" dirty="0" smtClean="0"/>
          </a:p>
          <a:p>
            <a:r>
              <a:rPr lang="en-US" altLang="en-US" baseline="0" dirty="0" smtClean="0"/>
              <a:t>I can’t keep my income.</a:t>
            </a:r>
          </a:p>
          <a:p>
            <a:endParaRPr lang="en-US" altLang="en-US" baseline="0" dirty="0" smtClean="0"/>
          </a:p>
          <a:p>
            <a:r>
              <a:rPr lang="en-US" altLang="en-US" baseline="0" dirty="0" smtClean="0"/>
              <a:t>They take all of my money.</a:t>
            </a:r>
          </a:p>
          <a:p>
            <a:endParaRPr lang="en-US" altLang="en-US" baseline="0" dirty="0" smtClean="0"/>
          </a:p>
          <a:p>
            <a:r>
              <a:rPr lang="en-US" altLang="en-US" baseline="0" dirty="0" smtClean="0"/>
              <a:t>Not true! People should work if they want to.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86E34BE-C0DD-4C2F-AB55-F0D3F8CCF4CE}" type="slidenum">
              <a:rPr lang="en-US" altLang="en-US" smtClean="0">
                <a:solidFill>
                  <a:prstClr val="black"/>
                </a:solidFill>
              </a:rPr>
              <a:pPr/>
              <a:t>15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616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People always end up with more money in their pocket if they are working.</a:t>
            </a:r>
            <a:r>
              <a:rPr lang="en-US" altLang="en-US" baseline="0" dirty="0" smtClean="0"/>
              <a:t> </a:t>
            </a:r>
          </a:p>
          <a:p>
            <a:endParaRPr lang="en-US" altLang="en-US" baseline="0" dirty="0" smtClean="0"/>
          </a:p>
          <a:p>
            <a:endParaRPr lang="en-US" alt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86E34BE-C0DD-4C2F-AB55-F0D3F8CCF4CE}" type="slidenum">
              <a:rPr lang="en-US" altLang="en-US" smtClean="0">
                <a:solidFill>
                  <a:prstClr val="black"/>
                </a:solidFill>
              </a:rPr>
              <a:pPr/>
              <a:t>16</a:t>
            </a:fld>
            <a:endParaRPr lang="en-US" alt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625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D528A-EDF0-4AF9-A33B-F59A7A6426E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458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Counties</a:t>
            </a:r>
            <a:r>
              <a:rPr lang="en-US" baseline="0" dirty="0" smtClean="0"/>
              <a:t> develop their own pathway to become a GRH provider, but every GRH provider must have a GRH agreement</a:t>
            </a:r>
          </a:p>
          <a:p>
            <a:r>
              <a:rPr lang="en-US" baseline="0" dirty="0" smtClean="0"/>
              <a:t>New agreements this year – part of GRH reform</a:t>
            </a:r>
          </a:p>
          <a:p>
            <a:r>
              <a:rPr lang="en-US" baseline="0" dirty="0" smtClean="0"/>
              <a:t>Standardized – used to have 87 different versions</a:t>
            </a:r>
          </a:p>
          <a:p>
            <a:r>
              <a:rPr lang="en-US" baseline="0" dirty="0" smtClean="0"/>
              <a:t>Establishes rates, number of people served</a:t>
            </a:r>
          </a:p>
          <a:p>
            <a:r>
              <a:rPr lang="en-US" baseline="0" dirty="0" smtClean="0"/>
              <a:t>Clarifies expectations</a:t>
            </a:r>
          </a:p>
          <a:p>
            <a:r>
              <a:rPr lang="en-US" baseline="0" dirty="0" smtClean="0"/>
              <a:t>Must be updated annually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7AEFD-D763-44E0-8450-C5387F5B72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764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95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Three fundamental pieces of GRH that are</a:t>
            </a:r>
            <a:r>
              <a:rPr lang="en-US" altLang="en-US" baseline="0" dirty="0" smtClean="0"/>
              <a:t> in place in every GRH living situation</a:t>
            </a:r>
          </a:p>
          <a:p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2D6E15C-5D51-49FB-93CB-FF639F588725}" type="slidenum">
              <a:rPr lang="en-US" altLang="en-US" smtClean="0"/>
              <a:pPr/>
              <a:t>2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21495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688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2D6E15C-5D51-49FB-93CB-FF639F588725}" type="slidenum">
              <a:rPr lang="en-US" altLang="en-US" smtClean="0"/>
              <a:pPr/>
              <a:t>21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12175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7AEFD-D763-44E0-8450-C5387F5B727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987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5665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764E872-5D0E-4337-9113-BCC5477BF655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343793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Depends on person’s needs and preferences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8055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6159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8685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1907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Three fundamental pieces of GRH that are</a:t>
            </a:r>
            <a:r>
              <a:rPr lang="en-US" altLang="en-US" baseline="0" dirty="0" smtClean="0"/>
              <a:t> in place in every GRH living situation</a:t>
            </a:r>
          </a:p>
          <a:p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2D6E15C-5D51-49FB-93CB-FF639F588725}" type="slidenum">
              <a:rPr lang="en-US" altLang="en-US" smtClean="0"/>
              <a:pPr/>
              <a:t>29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7699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Fundamental</a:t>
            </a:r>
            <a:r>
              <a:rPr lang="en-US" altLang="en-US" baseline="0" dirty="0" smtClean="0"/>
              <a:t> </a:t>
            </a:r>
            <a:r>
              <a:rPr lang="en-US" altLang="en-US" dirty="0" smtClean="0"/>
              <a:t>model of GRH</a:t>
            </a:r>
          </a:p>
          <a:p>
            <a:r>
              <a:rPr lang="en-US" altLang="en-US" dirty="0" smtClean="0"/>
              <a:t>People have to contribute</a:t>
            </a:r>
          </a:p>
          <a:p>
            <a:r>
              <a:rPr lang="en-US" altLang="en-US" dirty="0" smtClean="0"/>
              <a:t>If</a:t>
            </a:r>
            <a:r>
              <a:rPr lang="en-US" altLang="en-US" baseline="0" dirty="0" smtClean="0"/>
              <a:t> they have nothing to contribute, then they pay nothing</a:t>
            </a:r>
          </a:p>
          <a:p>
            <a:r>
              <a:rPr lang="en-US" altLang="en-US" baseline="0" dirty="0" smtClean="0"/>
              <a:t>State kicks in the rest up to the max amount, which is currently $891</a:t>
            </a:r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86E34BE-C0DD-4C2F-AB55-F0D3F8CCF4CE}" type="slidenum">
              <a:rPr lang="en-US" altLang="en-US" smtClean="0"/>
              <a:pPr/>
              <a:t>3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17753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D528A-EDF0-4AF9-A33B-F59A7A6426E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252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EDA5548-7354-4AF0-8DBA-F1E3D15AE520}" type="slidenum">
              <a:rPr lang="en-US" altLang="en-US" smtClean="0"/>
              <a:pPr/>
              <a:t>33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780681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37D47B8-1691-4127-A0C9-1CC401FAF90A}" type="slidenum">
              <a:rPr lang="en-US" altLang="en-US" smtClean="0"/>
              <a:pPr/>
              <a:t>35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752537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26283E4-603A-4F46-AC05-AD37066DC895}" type="slidenum">
              <a:rPr lang="en-US" altLang="en-US" smtClean="0"/>
              <a:pPr/>
              <a:t>37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276437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10B17AE-32E5-42E3-A479-1F5BA99527E8}" type="slidenum">
              <a:rPr lang="en-US" altLang="en-US" smtClean="0"/>
              <a:pPr/>
              <a:t>38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851205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1152C-6261-4BC9-8174-408B9E3B5AEE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109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388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7AEFD-D763-44E0-8450-C5387F5B72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30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an</a:t>
            </a:r>
            <a:r>
              <a:rPr lang="en-US" baseline="0" dirty="0" smtClean="0"/>
              <a:t> example of someone with zero income…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D528A-EDF0-4AF9-A33B-F59A7A6426E3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349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D528A-EDF0-4AF9-A33B-F59A7A6426E3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463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Three fundamental pieces of GRH that are</a:t>
            </a:r>
            <a:r>
              <a:rPr lang="en-US" altLang="en-US" baseline="0" dirty="0" smtClean="0"/>
              <a:t> in place in every GRH living situation</a:t>
            </a:r>
          </a:p>
          <a:p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2D6E15C-5D51-49FB-93CB-FF639F588725}" type="slidenum">
              <a:rPr lang="en-US" altLang="en-US" smtClean="0"/>
              <a:pPr/>
              <a:t>8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6752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This</a:t>
            </a:r>
            <a:r>
              <a:rPr lang="en-US" altLang="en-US" baseline="0" dirty="0" smtClean="0"/>
              <a:t> is a snapshot of eligibility that we can break down</a:t>
            </a:r>
          </a:p>
          <a:p>
            <a:endParaRPr lang="en-US" altLang="en-US" baseline="0" dirty="0" smtClean="0"/>
          </a:p>
          <a:p>
            <a:r>
              <a:rPr lang="en-US" altLang="en-US" baseline="0" dirty="0" smtClean="0"/>
              <a:t>Over the age of 65 with low income and assets, you have eligibility</a:t>
            </a:r>
          </a:p>
          <a:p>
            <a:endParaRPr lang="en-US" altLang="en-US" baseline="0" dirty="0" smtClean="0"/>
          </a:p>
          <a:p>
            <a:r>
              <a:rPr lang="en-US" altLang="en-US" baseline="0" dirty="0" smtClean="0"/>
              <a:t>If not, then you need to have a certified disability or disabling condition</a:t>
            </a:r>
          </a:p>
          <a:p>
            <a:endParaRPr lang="en-US" altLang="en-US" baseline="0" dirty="0" smtClean="0"/>
          </a:p>
          <a:p>
            <a:r>
              <a:rPr lang="en-US" altLang="en-US" baseline="0" dirty="0" smtClean="0"/>
              <a:t>“prevents working…to the level of self-support”</a:t>
            </a:r>
          </a:p>
          <a:p>
            <a:endParaRPr lang="en-US" altLang="en-US" baseline="0" dirty="0" smtClean="0"/>
          </a:p>
          <a:p>
            <a:r>
              <a:rPr lang="en-US" altLang="en-US" baseline="0" dirty="0" smtClean="0"/>
              <a:t>Does not say “prevents work” - people can work while on GRH</a:t>
            </a:r>
            <a:endParaRPr lang="en-US" alt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86E34BE-C0DD-4C2F-AB55-F0D3F8CCF4CE}" type="slidenum">
              <a:rPr lang="en-US" altLang="en-US" smtClean="0"/>
              <a:pPr/>
              <a:t>9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58558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ogo Only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pic>
        <p:nvPicPr>
          <p:cNvPr id="10" name="Picture 9" descr="Minnesota Department of Human Services logo" title="MN DH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315" y="1193803"/>
            <a:ext cx="8741044" cy="1829522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6355080"/>
            <a:ext cx="1371600" cy="365760"/>
          </a:xfrm>
        </p:spPr>
        <p:txBody>
          <a:bodyPr anchor="ctr" anchorCtr="0">
            <a:normAutofit/>
          </a:bodyPr>
          <a:lstStyle>
            <a:lvl1pPr marL="0" indent="0" algn="l" defTabSz="914400" rtl="0" eaLnBrk="1" latinLnBrk="0" hangingPunct="1">
              <a:buNone/>
              <a:defRPr lang="en-US" sz="12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fld id="{D7ED242C-24FB-43A0-BCB6-43756FC812F6}" type="datetime1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24" name="Footer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3302176" y="6336471"/>
            <a:ext cx="5587647" cy="402259"/>
          </a:xfrm>
        </p:spPr>
        <p:txBody>
          <a:bodyPr anchor="ctr" anchorCtr="0">
            <a:normAutofit/>
          </a:bodyPr>
          <a:lstStyle>
            <a:lvl1pPr marL="0" indent="0" algn="ctr" defTabSz="914400" rtl="0" eaLnBrk="1" latinLnBrk="0" hangingPunct="1">
              <a:buNone/>
              <a:defRPr lang="en-US" sz="12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Minnesota Department of Human Services 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dhs</a:t>
            </a:r>
            <a:endParaRPr lang="en-US" dirty="0"/>
          </a:p>
        </p:txBody>
      </p:sp>
      <p:sp>
        <p:nvSpPr>
          <p:cNvPr id="25" name="Slide Number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902952" y="6355080"/>
            <a:ext cx="1371600" cy="365760"/>
          </a:xfrm>
        </p:spPr>
        <p:txBody>
          <a:bodyPr anchor="ctr" anchorCtr="0">
            <a:normAutofit/>
          </a:bodyPr>
          <a:lstStyle>
            <a:lvl1pPr marL="0" indent="0" algn="r" defTabSz="914400" rtl="0" eaLnBrk="1" latinLnBrk="0" hangingPunct="1">
              <a:buNone/>
              <a:defRPr lang="en-US" sz="12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olid - Gradient Light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82880"/>
            <a:ext cx="10360152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914400" y="1188720"/>
            <a:ext cx="10360152" cy="5029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Minnesota Department of Human Services 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dhs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2952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plit -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82880"/>
            <a:ext cx="10360152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54480"/>
            <a:ext cx="5029200" cy="45720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5352" y="1554480"/>
            <a:ext cx="5029200" cy="45720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Minnesota Department of Human Services 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dhs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plit - Light BG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82880"/>
            <a:ext cx="10360152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54480"/>
            <a:ext cx="5029200" cy="45720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5352" y="1554480"/>
            <a:ext cx="5029200" cy="4572000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A5BA-A5F9-4138-9E4B-FFD626F6437A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Minnesota Department of Human Services 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dhs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- Light BG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"/>
            <a:ext cx="10360152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914400" y="1554480"/>
            <a:ext cx="10360152" cy="457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Minnesota Department of Human Services 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dhs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 Dark Overlay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82880"/>
            <a:ext cx="10360152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6099048" cy="2743200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677-C648-465D-82CD-E88587B4845D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Minnesota Department of Human Services 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dhs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 Dark Overlay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82880"/>
            <a:ext cx="10360152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6099048" cy="2743200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07D7-46FB-4D7C-9C8F-0C340D091257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Minnesota Department of Human Services 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dhs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ic Right Solid- Black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82880"/>
            <a:ext cx="10360152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914400" y="1188720"/>
            <a:ext cx="6217920" cy="5029200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434072" y="1188720"/>
            <a:ext cx="4754880" cy="5029200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914400" y="6356350"/>
            <a:ext cx="1371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Minnesota Department of Human Services 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dhs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2952" y="6356350"/>
            <a:ext cx="1371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ic Right Solid - Dark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82880"/>
            <a:ext cx="10360152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10"/>
          </p:nvPr>
        </p:nvSpPr>
        <p:spPr>
          <a:xfrm>
            <a:off x="914399" y="1188720"/>
            <a:ext cx="6217920" cy="5029200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434072" y="1188720"/>
            <a:ext cx="4754880" cy="5029200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Minnesota Department of Human Services 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dhs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ic Right Solid - Gradient Light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82880"/>
            <a:ext cx="10360152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914400" y="1188720"/>
            <a:ext cx="6217920" cy="5029200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434072" y="1188720"/>
            <a:ext cx="4754880" cy="5029200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Minnesota Department of Human Services 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dhs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2952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- Light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914400" y="182880"/>
            <a:ext cx="10360152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Minnesota Department of Human Services 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dhs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ogo Only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10" name="Picture 9" descr="Minnesota Department of Human Services logo" title="MN DH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314" y="1193805"/>
            <a:ext cx="8741044" cy="1829520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Minnesota Department of Human Services 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dhs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-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914400" y="182880"/>
            <a:ext cx="10360152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EDC6-36CA-4209-B482-2ED76AA0BF08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Minnesota Department of Human Services 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dhs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3 Up - Light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4400" y="182880"/>
            <a:ext cx="10360152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Minnesota Department of Human Services 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dhs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Horizontal - Light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914400" y="182880"/>
            <a:ext cx="10360152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9626-CE5A-4834-975C-E7305BA2E281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Minnesota Department of Human Services 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dhs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Horizontal -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FB38-58F3-410A-8DA4-4B706967601F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Minnesota Department of Human Services 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dhs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914400" y="182880"/>
            <a:ext cx="10360152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Horizontal - Light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4400" y="182880"/>
            <a:ext cx="10360152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9661-29C3-4FE0-9FC3-375A85A42C46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Minnesota Department of Human Services 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dhs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Horizontal -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14400" y="182880"/>
            <a:ext cx="10360152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E0EA-2D80-452F-9963-33FA7A36BC09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Dar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Whit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12192000" cy="1219200"/>
          </a:xfrm>
          <a:solidFill>
            <a:schemeClr val="bg1">
              <a:alpha val="87843"/>
            </a:scheme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rgbClr val="003865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1230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Gree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3807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8" name="Picture 7" descr="Minnesota Department of Human Services logo" title="MN DH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03" y="5730575"/>
            <a:ext cx="4448641" cy="931111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535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7ED242C-24FB-43A0-BCB6-43756FC812F6}" type="datetime1">
              <a:rPr lang="en-US" smtClean="0"/>
              <a:pPr/>
              <a:t>11/17/2020</a:t>
            </a:fld>
            <a:r>
              <a:rPr lang="en-US" dirty="0" smtClean="0"/>
              <a:t>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 Minnesota Department of Human Services 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dhs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Solid - Light Gradient BG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82880"/>
            <a:ext cx="10360152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356350"/>
            <a:ext cx="1371600" cy="365125"/>
          </a:xfrm>
        </p:spPr>
        <p:txBody>
          <a:bodyPr/>
          <a:lstStyle/>
          <a:p>
            <a:fld id="{9A198C9B-0587-4A1E-9E03-E4C9FE222F08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Minnesota Department of Human Services 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dhs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2952" y="6356350"/>
            <a:ext cx="13716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Solid - Dark BG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82880"/>
            <a:ext cx="10360152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914400" y="6356350"/>
            <a:ext cx="1371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Minnesota Department of Human Services 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dhs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2952" y="6356350"/>
            <a:ext cx="1371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Capture Right - Black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65760"/>
            <a:ext cx="3657600" cy="2743200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14399" y="3200399"/>
            <a:ext cx="3657600" cy="2834640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0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846320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914400" y="6356350"/>
            <a:ext cx="1371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Minnesota Department of Human Services 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dhs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2952" y="6356350"/>
            <a:ext cx="1371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Capture Right - Light Gradient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65760"/>
            <a:ext cx="3657600" cy="27432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14400" y="3200400"/>
            <a:ext cx="3657600" cy="283464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0" y="457200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846320" y="1005840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914400" y="6356350"/>
            <a:ext cx="1371600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Minnesota Department of Human Services 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dhs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9902952" y="6356350"/>
            <a:ext cx="13716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Capture Right - Dark Gradient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0" y="457200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846320" y="1005840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65760"/>
            <a:ext cx="3657600" cy="2743200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14399" y="3200399"/>
            <a:ext cx="3657600" cy="2834640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Date Placeholder 4"/>
          <p:cNvSpPr>
            <a:spLocks noGrp="1"/>
          </p:cNvSpPr>
          <p:nvPr>
            <p:ph type="dt" sz="half" idx="11"/>
          </p:nvPr>
        </p:nvSpPr>
        <p:spPr>
          <a:xfrm>
            <a:off x="914400" y="6356350"/>
            <a:ext cx="1371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Minnesota Department of Human Services 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dhs</a:t>
            </a:r>
            <a:endParaRPr lang="en-US" dirty="0"/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2952" y="6356350"/>
            <a:ext cx="1371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Capture Bottom - Black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82880"/>
            <a:ext cx="10360152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14400" y="1188720"/>
            <a:ext cx="10360152" cy="1737360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108960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657600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Capture Bottom - Light Gradient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82880"/>
            <a:ext cx="10360152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14400" y="1188720"/>
            <a:ext cx="10360152" cy="17373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108960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657600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Capture Bottom - Dark Gradient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82880"/>
            <a:ext cx="10360152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14400" y="1188720"/>
            <a:ext cx="10360152" cy="1737360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108960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657600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Capture Display Right - Dark Gradient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65760"/>
            <a:ext cx="3657600" cy="2743200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14399" y="3200399"/>
            <a:ext cx="3657600" cy="2834640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8" name="Date Placeholder 4"/>
          <p:cNvSpPr>
            <a:spLocks noGrp="1"/>
          </p:cNvSpPr>
          <p:nvPr>
            <p:ph type="dt" sz="half" idx="11"/>
          </p:nvPr>
        </p:nvSpPr>
        <p:spPr>
          <a:xfrm>
            <a:off x="914400" y="6356350"/>
            <a:ext cx="1371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Minnesota Department of Human Services 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dhs</a:t>
            </a:r>
            <a:endParaRPr lang="en-US" dirty="0"/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2952" y="6356350"/>
            <a:ext cx="1371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- Dark Gradient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1"/>
          </p:nvPr>
        </p:nvSpPr>
        <p:spPr>
          <a:xfrm>
            <a:off x="914400" y="6356350"/>
            <a:ext cx="1371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Minnesota Department of Human Services 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dhs</a:t>
            </a:r>
            <a:endParaRPr lang="en-US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2952" y="6356350"/>
            <a:ext cx="1371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Photo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0" name="Picture 9" descr="Minnesota Department of Human Services logo" title="MN DH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394" y="444403"/>
            <a:ext cx="4448641" cy="931111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488538"/>
            <a:ext cx="6587067" cy="649794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</p:txBody>
      </p:sp>
      <p:sp>
        <p:nvSpPr>
          <p:cNvPr id="25" name="Date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6355080"/>
            <a:ext cx="1371600" cy="365760"/>
          </a:xfrm>
        </p:spPr>
        <p:txBody>
          <a:bodyPr anchor="ctr" anchorCtr="0">
            <a:normAutofit/>
          </a:bodyPr>
          <a:lstStyle>
            <a:lvl1pPr marL="0" indent="0" algn="l" defTabSz="914400" rtl="0" eaLnBrk="1" latinLnBrk="0" hangingPunct="1">
              <a:buNone/>
              <a:defRPr lang="en-US" sz="12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fld id="{D7ED242C-24FB-43A0-BCB6-43756FC812F6}" type="datetime1">
              <a:rPr lang="en-US" smtClean="0"/>
              <a:pPr/>
              <a:t>12/13/2016</a:t>
            </a:fld>
            <a:endParaRPr lang="en-US" dirty="0"/>
          </a:p>
        </p:txBody>
      </p:sp>
      <p:sp>
        <p:nvSpPr>
          <p:cNvPr id="26" name="Footer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3302176" y="6336471"/>
            <a:ext cx="5587647" cy="402259"/>
          </a:xfrm>
        </p:spPr>
        <p:txBody>
          <a:bodyPr anchor="ctr" anchorCtr="0">
            <a:normAutofit/>
          </a:bodyPr>
          <a:lstStyle>
            <a:lvl1pPr marL="0" indent="0" algn="ctr" defTabSz="914400" rtl="0" eaLnBrk="1" latinLnBrk="0" hangingPunct="1">
              <a:buNone/>
              <a:defRPr lang="en-US" sz="12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Minnesota Department of Human Services 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dhs</a:t>
            </a:r>
            <a:endParaRPr lang="en-US" dirty="0"/>
          </a:p>
        </p:txBody>
      </p:sp>
      <p:sp>
        <p:nvSpPr>
          <p:cNvPr id="27" name="Slide Number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902952" y="6355080"/>
            <a:ext cx="1371600" cy="365760"/>
          </a:xfrm>
        </p:spPr>
        <p:txBody>
          <a:bodyPr anchor="ctr" anchorCtr="0">
            <a:normAutofit/>
          </a:bodyPr>
          <a:lstStyle>
            <a:lvl1pPr marL="0" indent="0" algn="r" defTabSz="914400" rtl="0" eaLnBrk="1" latinLnBrk="0" hangingPunct="1">
              <a:buNone/>
              <a:defRPr lang="en-US" sz="12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- Black Gradient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914400" y="6356350"/>
            <a:ext cx="1371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Minnesota Department of Human Services 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dhs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2952" y="6356350"/>
            <a:ext cx="1371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ox - Dark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554480"/>
            <a:ext cx="10360152" cy="3200400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</a:t>
            </a:r>
            <a:br>
              <a:rPr lang="en-US" dirty="0" smtClean="0"/>
            </a:br>
            <a:r>
              <a:rPr lang="en-US" dirty="0" smtClean="0"/>
              <a:t>Statement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Minnesota Department of Human Services 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dhs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On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2"/>
          </p:nvPr>
        </p:nvSpPr>
        <p:spPr>
          <a:xfrm>
            <a:off x="914400" y="6356350"/>
            <a:ext cx="1371600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Minnesota Department of Human Services 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dhs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9902952" y="6356350"/>
            <a:ext cx="1371600" cy="274320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Second Point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Third Point</a:t>
            </a:r>
            <a:endParaRPr lang="en-US" dirty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2"/>
          </p:nvPr>
        </p:nvSpPr>
        <p:spPr>
          <a:xfrm>
            <a:off x="914400" y="6356350"/>
            <a:ext cx="1371600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Minnesota Department of Human Services 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dhs</a:t>
            </a:r>
            <a:endParaRPr lang="en-US" dirty="0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9902952" y="6356350"/>
            <a:ext cx="1371600" cy="274320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- Dark Gradient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280160"/>
            <a:ext cx="10360152" cy="1371600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743200"/>
            <a:ext cx="10360152" cy="27432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Minnesota Department of Human Services 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dhs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- Light Gradient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280160"/>
            <a:ext cx="12192000" cy="1371600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743200"/>
            <a:ext cx="10360152" cy="27432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75E6-E45B-4C5D-981E-7C8ED0C72F5D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Minnesota Department of Human Services 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dhs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edit background picture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371600"/>
            <a:ext cx="10360152" cy="1371600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743200"/>
            <a:ext cx="10360152" cy="27432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2"/>
          </p:nvPr>
        </p:nvSpPr>
        <p:spPr>
          <a:xfrm>
            <a:off x="914400" y="6356350"/>
            <a:ext cx="1371600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Minnesota Department of Human Services 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dhs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9902952" y="6356350"/>
            <a:ext cx="13716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0" y="457200"/>
            <a:ext cx="5029200" cy="502920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0"/>
            <a:ext cx="4114800" cy="50292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2"/>
          </p:nvPr>
        </p:nvSpPr>
        <p:spPr>
          <a:xfrm>
            <a:off x="914400" y="6356350"/>
            <a:ext cx="1371600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Minnesota Department of Human Services 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dhs</a:t>
            </a:r>
            <a:endParaRPr lang="en-US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9902952" y="6356350"/>
            <a:ext cx="13716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Dark BG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86400" y="457200"/>
            <a:ext cx="5029200" cy="502920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0"/>
            <a:ext cx="4114800" cy="50292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8DBCF0-11C3-4F19-90D9-2EE7F00784FE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Minnesota Department of Human Services 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dhs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dark BG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 txBox="1">
            <a:spLocks/>
          </p:cNvSpPr>
          <p:nvPr userDrawn="1"/>
        </p:nvSpPr>
        <p:spPr>
          <a:xfrm>
            <a:off x="914400" y="2011680"/>
            <a:ext cx="10360152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idx="4294967295"/>
          </p:nvPr>
        </p:nvSpPr>
        <p:spPr>
          <a:xfrm>
            <a:off x="914400" y="186856"/>
            <a:ext cx="5486400" cy="1371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3657600"/>
            <a:ext cx="10360152" cy="22860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Minnesota Department of Human Services logo" title="MN DH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394" y="444403"/>
            <a:ext cx="4448641" cy="93111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82880"/>
            <a:ext cx="10360152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54480"/>
            <a:ext cx="10360152" cy="4572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Minnesota Department of Human Services 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dhs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s light BG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idx="4294967295"/>
          </p:nvPr>
        </p:nvSpPr>
        <p:spPr>
          <a:xfrm>
            <a:off x="914400" y="186856"/>
            <a:ext cx="5486400" cy="1371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itle 2"/>
          <p:cNvSpPr txBox="1">
            <a:spLocks/>
          </p:cNvSpPr>
          <p:nvPr userDrawn="1"/>
        </p:nvSpPr>
        <p:spPr>
          <a:xfrm>
            <a:off x="0" y="1651380"/>
            <a:ext cx="12192000" cy="1828800"/>
          </a:xfrm>
          <a:prstGeom prst="rect">
            <a:avLst/>
          </a:prstGeom>
          <a:solidFill>
            <a:srgbClr val="003865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3657600"/>
            <a:ext cx="10360152" cy="22860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Minnesota Department of Human Services logo" title="MN DH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394" y="444403"/>
            <a:ext cx="4448641" cy="93111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Minnesota Department of Human Services</a:t>
            </a:r>
            <a:r>
              <a:rPr lang="en-US" dirty="0" smtClean="0"/>
              <a:t>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</a:t>
            </a:r>
            <a:r>
              <a:rPr lang="en-US" dirty="0" smtClean="0">
                <a:solidFill>
                  <a:srgbClr val="000000"/>
                </a:solidFill>
              </a:rPr>
              <a:t>mn.gov/</a:t>
            </a:r>
            <a:r>
              <a:rPr lang="en-US" dirty="0" err="1" smtClean="0">
                <a:solidFill>
                  <a:srgbClr val="000000"/>
                </a:solidFill>
              </a:rPr>
              <a:t>dhs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92876"/>
            <a:ext cx="1803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fld id="{8605D4F2-B55E-4080-B2A9-B77852C81EBC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7400" y="6492876"/>
            <a:ext cx="8077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92875"/>
            <a:ext cx="1803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fld id="{FFCCDFB5-8692-42CB-ACDB-1AED0D803D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81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Light BG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82880"/>
            <a:ext cx="10360152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54480"/>
            <a:ext cx="10360152" cy="4572000"/>
          </a:xfrm>
          <a:solidFill>
            <a:schemeClr val="bg1"/>
          </a:solidFill>
          <a:ln>
            <a:noFill/>
          </a:ln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Minnesota Department of Human Services 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dhs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olid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82880"/>
            <a:ext cx="10360152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914400" y="1188720"/>
            <a:ext cx="10360152" cy="5029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914400" y="6356350"/>
            <a:ext cx="1463040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Minnesota Department of Human Services 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dhs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2952" y="6356350"/>
            <a:ext cx="13716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olid - Black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82880"/>
            <a:ext cx="10360152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914400" y="1188721"/>
            <a:ext cx="10360152" cy="5029200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914400" y="6356350"/>
            <a:ext cx="14630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Minnesota Department of Human Services 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dhs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2952" y="6356350"/>
            <a:ext cx="1371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olid - Dark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82880"/>
            <a:ext cx="10360152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914400" y="1188720"/>
            <a:ext cx="10360152" cy="5029200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914400" y="6356350"/>
            <a:ext cx="1371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Minnesota Department of Human Services </a:t>
            </a:r>
            <a:r>
              <a:rPr lang="en-US" dirty="0" smtClean="0">
                <a:solidFill>
                  <a:srgbClr val="78BE2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dhs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2952" y="6356350"/>
            <a:ext cx="1371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82880"/>
            <a:ext cx="10360152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188720"/>
            <a:ext cx="10360152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11/17/2020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Minnesota Department of Human Services 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dhs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2952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11" r:id="rId4"/>
    <p:sldLayoutId id="2147483712" r:id="rId5"/>
    <p:sldLayoutId id="2147483789" r:id="rId6"/>
    <p:sldLayoutId id="2147483780" r:id="rId7"/>
    <p:sldLayoutId id="2147483773" r:id="rId8"/>
    <p:sldLayoutId id="2147483800" r:id="rId9"/>
    <p:sldLayoutId id="2147483688" r:id="rId10"/>
    <p:sldLayoutId id="2147483790" r:id="rId11"/>
    <p:sldLayoutId id="2147483714" r:id="rId12"/>
    <p:sldLayoutId id="2147483795" r:id="rId13"/>
    <p:sldLayoutId id="2147483738" r:id="rId14"/>
    <p:sldLayoutId id="2147483739" r:id="rId15"/>
    <p:sldLayoutId id="2147483801" r:id="rId16"/>
    <p:sldLayoutId id="2147483802" r:id="rId17"/>
    <p:sldLayoutId id="2147483803" r:id="rId18"/>
    <p:sldLayoutId id="2147483744" r:id="rId19"/>
    <p:sldLayoutId id="2147483772" r:id="rId20"/>
    <p:sldLayoutId id="2147483793" r:id="rId21"/>
    <p:sldLayoutId id="2147483767" r:id="rId22"/>
    <p:sldLayoutId id="2147483769" r:id="rId23"/>
    <p:sldLayoutId id="2147483771" r:id="rId24"/>
    <p:sldLayoutId id="2147483770" r:id="rId25"/>
    <p:sldLayoutId id="2147483732" r:id="rId26"/>
    <p:sldLayoutId id="2147483820" r:id="rId27"/>
    <p:sldLayoutId id="2147483794" r:id="rId28"/>
    <p:sldLayoutId id="2147483733" r:id="rId29"/>
    <p:sldLayoutId id="2147483747" r:id="rId30"/>
    <p:sldLayoutId id="2147483818" r:id="rId31"/>
    <p:sldLayoutId id="2147483805" r:id="rId32"/>
    <p:sldLayoutId id="2147483750" r:id="rId33"/>
    <p:sldLayoutId id="2147483809" r:id="rId34"/>
    <p:sldLayoutId id="2147483806" r:id="rId35"/>
    <p:sldLayoutId id="2147483765" r:id="rId36"/>
    <p:sldLayoutId id="2147483808" r:id="rId37"/>
    <p:sldLayoutId id="2147483781" r:id="rId38"/>
    <p:sldLayoutId id="2147483807" r:id="rId39"/>
    <p:sldLayoutId id="2147483819" r:id="rId40"/>
    <p:sldLayoutId id="2147483759" r:id="rId41"/>
    <p:sldLayoutId id="2147483754" r:id="rId42"/>
    <p:sldLayoutId id="2147483755" r:id="rId43"/>
    <p:sldLayoutId id="2147483753" r:id="rId44"/>
    <p:sldLayoutId id="2147483763" r:id="rId45"/>
    <p:sldLayoutId id="2147483762" r:id="rId46"/>
    <p:sldLayoutId id="2147483758" r:id="rId47"/>
    <p:sldLayoutId id="2147483756" r:id="rId48"/>
    <p:sldLayoutId id="2147483798" r:id="rId49"/>
    <p:sldLayoutId id="2147483797" r:id="rId50"/>
    <p:sldLayoutId id="2147483821" r:id="rId5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docs.dhs.state.mn.us/lfserver/Public/DHS-7122-EN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lymn.dhs.mn.gov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edocs.dhs.state.mn.us/lfserver/Public/DHS-5223-ENG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dhs.dhs.grh@state.mn.us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john.petroskas@state.mn.u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190798"/>
            <a:ext cx="12192000" cy="11828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Housing Support and MSA Housing Assistance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647761" y="6108817"/>
            <a:ext cx="8896476" cy="6356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Jeremy Galley and John Petroskas - DHS Housing Division</a:t>
            </a:r>
            <a:endParaRPr lang="en-US" sz="2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219472" y="5561577"/>
            <a:ext cx="9753055" cy="57220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11/20/2020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35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026" y="1690688"/>
            <a:ext cx="8291945" cy="4176712"/>
          </a:xfrm>
        </p:spPr>
        <p:txBody>
          <a:bodyPr>
            <a:normAutofit/>
          </a:bodyPr>
          <a:lstStyle/>
          <a:p>
            <a:pPr marL="457200" lvl="2" indent="0">
              <a:spcAft>
                <a:spcPts val="1200"/>
              </a:spcAft>
              <a:buNone/>
            </a:pPr>
            <a:endParaRPr lang="en-US" dirty="0" smtClean="0"/>
          </a:p>
          <a:p>
            <a:pPr marL="822960" lvl="1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4000" b="1" dirty="0">
                <a:solidFill>
                  <a:srgbClr val="FF0000"/>
                </a:solidFill>
              </a:rPr>
              <a:t>Countable </a:t>
            </a:r>
            <a:r>
              <a:rPr lang="en-US" sz="4000" b="1" dirty="0" smtClean="0">
                <a:solidFill>
                  <a:srgbClr val="FF0000"/>
                </a:solidFill>
              </a:rPr>
              <a:t>Income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/>
              <a:t>must </a:t>
            </a:r>
            <a:r>
              <a:rPr lang="en-US" sz="4000" dirty="0"/>
              <a:t>be less than maximum </a:t>
            </a:r>
            <a:r>
              <a:rPr lang="en-US" sz="4000" dirty="0" smtClean="0"/>
              <a:t>benefit</a:t>
            </a:r>
            <a:endParaRPr lang="en-US" sz="4000" dirty="0"/>
          </a:p>
          <a:p>
            <a:pPr marL="822960" lvl="1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4000" dirty="0" smtClean="0"/>
              <a:t>Assets must be less than $10,000</a:t>
            </a:r>
            <a:endParaRPr lang="en-US" sz="4000" dirty="0"/>
          </a:p>
          <a:p>
            <a:pPr marL="1280160" lvl="2" indent="-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3000" dirty="0" smtClean="0"/>
              <a:t>People should stay aware of asset limits for other programs (SSA, MA)</a:t>
            </a:r>
            <a:endParaRPr lang="en-US" sz="3000" dirty="0"/>
          </a:p>
          <a:p>
            <a:pPr marL="914400" lvl="2" indent="-457200">
              <a:spcAft>
                <a:spcPts val="1200"/>
              </a:spcAft>
            </a:pPr>
            <a:endParaRPr lang="en-US" sz="3600" dirty="0"/>
          </a:p>
          <a:p>
            <a:pPr marL="800100" lvl="2" indent="-342900">
              <a:spcAft>
                <a:spcPts val="1200"/>
              </a:spcAft>
            </a:pPr>
            <a:endParaRPr lang="en-US" sz="2800" dirty="0" smtClean="0"/>
          </a:p>
          <a:p>
            <a:pPr marL="342900" lvl="1" indent="-342900">
              <a:spcAft>
                <a:spcPts val="1200"/>
              </a:spcAft>
            </a:pPr>
            <a:endParaRPr lang="en-US" sz="3200" dirty="0"/>
          </a:p>
          <a:p>
            <a:pPr marL="457200" lvl="1" indent="0">
              <a:buNone/>
              <a:defRPr/>
            </a:pPr>
            <a:endParaRPr lang="en-US" dirty="0" smtClean="0"/>
          </a:p>
          <a:p>
            <a:pPr marL="457200" lvl="1" indent="0">
              <a:buNone/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75752" y="84224"/>
            <a:ext cx="48404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Eligible Person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02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356" y="1431740"/>
            <a:ext cx="9353282" cy="4986670"/>
          </a:xfrm>
        </p:spPr>
        <p:txBody>
          <a:bodyPr>
            <a:normAutofit lnSpcReduction="10000"/>
          </a:bodyPr>
          <a:lstStyle/>
          <a:p>
            <a:pPr marL="457200" lvl="1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003865"/>
                </a:solidFill>
              </a:rPr>
              <a:t>Basis of eligibility = verified reason</a:t>
            </a:r>
          </a:p>
          <a:p>
            <a:pPr marL="822960" lvl="2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3865"/>
                </a:solidFill>
              </a:rPr>
              <a:t>Elderly – 65 and up</a:t>
            </a:r>
          </a:p>
          <a:p>
            <a:pPr marL="822960" lvl="2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3865"/>
                </a:solidFill>
              </a:rPr>
              <a:t>Certified Disability (SSI, RSDI, SMRT)</a:t>
            </a:r>
          </a:p>
          <a:p>
            <a:pPr marL="822960" lvl="2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3865"/>
                </a:solidFill>
              </a:rPr>
              <a:t>Disabling Condition (some GA conditions)</a:t>
            </a:r>
          </a:p>
          <a:p>
            <a:pPr marL="1280160" lvl="3" indent="-457200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i="1" dirty="0">
                <a:solidFill>
                  <a:srgbClr val="003865"/>
                </a:solidFill>
              </a:rPr>
              <a:t>Verified by qualified professional or county designee</a:t>
            </a:r>
          </a:p>
          <a:p>
            <a:pPr marL="822960" lvl="2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3865"/>
                </a:solidFill>
              </a:rPr>
              <a:t>Transitioning from Residential Treatment</a:t>
            </a:r>
          </a:p>
          <a:p>
            <a:pPr marL="1280160" lvl="3" indent="-4572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i="1" dirty="0" smtClean="0">
                <a:solidFill>
                  <a:srgbClr val="003865"/>
                </a:solidFill>
              </a:rPr>
              <a:t>Housing instability verified by residential behavioral health treatment </a:t>
            </a:r>
            <a:r>
              <a:rPr lang="en-US" sz="2400" i="1" dirty="0">
                <a:solidFill>
                  <a:srgbClr val="003865"/>
                </a:solidFill>
              </a:rPr>
              <a:t>staff</a:t>
            </a:r>
          </a:p>
          <a:p>
            <a:pPr marL="457200" lvl="2" indent="0">
              <a:spcAft>
                <a:spcPts val="1200"/>
              </a:spcAft>
              <a:buNone/>
            </a:pPr>
            <a:endParaRPr lang="en-US" sz="2800" dirty="0" smtClean="0"/>
          </a:p>
          <a:p>
            <a:pPr marL="342900" lvl="1" indent="-342900">
              <a:spcAft>
                <a:spcPts val="1200"/>
              </a:spcAft>
            </a:pPr>
            <a:endParaRPr lang="en-US" sz="3200" dirty="0"/>
          </a:p>
          <a:p>
            <a:pPr marL="457200" lvl="1" indent="0">
              <a:buNone/>
              <a:defRPr/>
            </a:pPr>
            <a:endParaRPr lang="en-US" dirty="0" smtClean="0"/>
          </a:p>
          <a:p>
            <a:pPr marL="457200" lvl="1" indent="0">
              <a:buNone/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75751" y="96256"/>
            <a:ext cx="48404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Eligible Person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31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85"/>
    </mc:Choice>
    <mc:Fallback xmlns="">
      <p:transition advTm="1585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440404" y="2692506"/>
            <a:ext cx="3129886" cy="352938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528221" y="2692506"/>
            <a:ext cx="3129886" cy="3529386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 smtClean="0"/>
              <a:t>New Housing Support Basis of Eligibility: </a:t>
            </a:r>
            <a:br>
              <a:rPr lang="en-US" b="1" dirty="0" smtClean="0"/>
            </a:br>
            <a:r>
              <a:rPr lang="en-US" b="1" dirty="0" smtClean="0"/>
              <a:t>Transition from Residential Treatment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0405" y="2808440"/>
            <a:ext cx="312988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Documented housing instability when leaving treatment </a:t>
            </a:r>
            <a:r>
              <a:rPr lang="en-US" sz="2000" b="1" dirty="0" smtClean="0"/>
              <a:t>(Professional Statement of Need)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Connect to Housing Support provider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Apply for Housing </a:t>
            </a:r>
            <a:r>
              <a:rPr lang="en-US" sz="2000" dirty="0" smtClean="0"/>
              <a:t>Support</a:t>
            </a: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28220" y="2806155"/>
            <a:ext cx="312988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Eligibility: </a:t>
            </a:r>
            <a:r>
              <a:rPr lang="en-US" sz="2000" b="1" dirty="0"/>
              <a:t>Up to </a:t>
            </a:r>
            <a:r>
              <a:rPr lang="en-US" sz="2000" dirty="0"/>
              <a:t>3 benefit months </a:t>
            </a:r>
            <a:r>
              <a:rPr lang="en-US" sz="2000" dirty="0" smtClean="0"/>
              <a:t>OR </a:t>
            </a:r>
            <a:r>
              <a:rPr lang="en-US" sz="2000" dirty="0"/>
              <a:t>when person </a:t>
            </a:r>
            <a:r>
              <a:rPr lang="en-US" sz="2000" dirty="0" smtClean="0"/>
              <a:t>leaves.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First month could be partial.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No income or assets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Need to be “technically” eligible.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No interview unless needed to verify something.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1281" y="1450198"/>
            <a:ext cx="2608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Residential Behavioral Health Treatment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87065" y="1450198"/>
            <a:ext cx="2608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Transition from Residential Treatment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261368" y="1634863"/>
            <a:ext cx="2086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Longer Term or  Permanent </a:t>
            </a:r>
            <a:endParaRPr lang="en-US" sz="24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8739614" y="2695151"/>
            <a:ext cx="3129886" cy="1108507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3865"/>
                </a:solidFill>
              </a:rPr>
              <a:t>Traditional Housing Support in same location </a:t>
            </a:r>
          </a:p>
          <a:p>
            <a:pPr algn="ctr"/>
            <a:r>
              <a:rPr lang="en-US" sz="2000" dirty="0" smtClean="0">
                <a:solidFill>
                  <a:srgbClr val="003865"/>
                </a:solidFill>
              </a:rPr>
              <a:t>if eligible. </a:t>
            </a:r>
            <a:endParaRPr lang="en-US" sz="2000" dirty="0">
              <a:solidFill>
                <a:srgbClr val="003865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739614" y="3929370"/>
            <a:ext cx="3129886" cy="1055659"/>
          </a:xfrm>
          <a:prstGeom prst="roundRect">
            <a:avLst/>
          </a:prstGeom>
          <a:solidFill>
            <a:srgbClr val="92D050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3865"/>
                </a:solidFill>
              </a:rPr>
              <a:t>Traditional Housing Support in </a:t>
            </a:r>
            <a:r>
              <a:rPr lang="en-US" sz="2000" dirty="0" smtClean="0">
                <a:solidFill>
                  <a:srgbClr val="003865"/>
                </a:solidFill>
              </a:rPr>
              <a:t>different </a:t>
            </a:r>
            <a:r>
              <a:rPr lang="en-US" sz="2000" dirty="0">
                <a:solidFill>
                  <a:srgbClr val="003865"/>
                </a:solidFill>
              </a:rPr>
              <a:t>location if eligible.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739614" y="5100829"/>
            <a:ext cx="3129886" cy="11247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3865"/>
                </a:solidFill>
              </a:rPr>
              <a:t>No Housing Support</a:t>
            </a:r>
            <a:endParaRPr lang="en-US" sz="2000" dirty="0">
              <a:solidFill>
                <a:srgbClr val="003865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7760137" y="3128650"/>
            <a:ext cx="775416" cy="2454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7760137" y="4334566"/>
            <a:ext cx="775416" cy="2454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7760137" y="5540482"/>
            <a:ext cx="775416" cy="2454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3661547" y="4334489"/>
            <a:ext cx="775416" cy="2454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5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85"/>
    </mc:Choice>
    <mc:Fallback xmlns="">
      <p:transition advTm="158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500" dirty="0" smtClean="0">
                <a:hlinkClick r:id="rId3"/>
              </a:rPr>
              <a:t>Professional </a:t>
            </a:r>
            <a:r>
              <a:rPr lang="en-US" sz="3500" dirty="0">
                <a:hlinkClick r:id="rId3"/>
              </a:rPr>
              <a:t>Statement of Need </a:t>
            </a:r>
            <a:r>
              <a:rPr lang="en-US" sz="3500" dirty="0">
                <a:solidFill>
                  <a:srgbClr val="003865"/>
                </a:solidFill>
              </a:rPr>
              <a:t>(PSN)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3865"/>
                </a:solidFill>
              </a:rPr>
              <a:t>New elements to streamline eligibility for programs and services.</a:t>
            </a:r>
            <a:endParaRPr lang="en-US" sz="2400" dirty="0">
              <a:solidFill>
                <a:srgbClr val="003865"/>
              </a:solidFill>
            </a:endParaRP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3865"/>
                </a:solidFill>
              </a:rPr>
              <a:t>Housing Support</a:t>
            </a:r>
          </a:p>
          <a:p>
            <a:pPr lvl="3"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003865"/>
                </a:solidFill>
              </a:rPr>
              <a:t>Program eligibility for people without certified disability</a:t>
            </a:r>
            <a:endParaRPr lang="en-US" sz="2800" dirty="0">
              <a:solidFill>
                <a:srgbClr val="003865"/>
              </a:solidFill>
            </a:endParaRPr>
          </a:p>
          <a:p>
            <a:pPr lvl="3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3865"/>
                </a:solidFill>
              </a:rPr>
              <a:t>Supplemental Service Rate </a:t>
            </a:r>
            <a:r>
              <a:rPr lang="en-US" sz="2800" dirty="0" smtClean="0">
                <a:solidFill>
                  <a:srgbClr val="003865"/>
                </a:solidFill>
              </a:rPr>
              <a:t>eligibility</a:t>
            </a:r>
            <a:endParaRPr lang="en-US" sz="2800" dirty="0">
              <a:solidFill>
                <a:srgbClr val="003865"/>
              </a:solidFill>
            </a:endParaRPr>
          </a:p>
          <a:p>
            <a:pPr lvl="3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3865"/>
                </a:solidFill>
              </a:rPr>
              <a:t>New “Transition from Residential Treatment” basis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3865"/>
                </a:solidFill>
              </a:rPr>
              <a:t>Housing Stabilization Services</a:t>
            </a:r>
          </a:p>
          <a:p>
            <a:pPr lvl="3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3865"/>
                </a:solidFill>
              </a:rPr>
              <a:t>New MA state-plan service to help people with disabilities find and keep housing. </a:t>
            </a:r>
          </a:p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21602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Professional Statement of Need (PSN)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88918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85"/>
    </mc:Choice>
    <mc:Fallback xmlns="">
      <p:transition advTm="158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38" y="2063625"/>
            <a:ext cx="11147498" cy="2402855"/>
          </a:xfrm>
        </p:spPr>
        <p:txBody>
          <a:bodyPr>
            <a:normAutofit/>
          </a:bodyPr>
          <a:lstStyle/>
          <a:p>
            <a:pPr marL="0" marR="0" indent="0" algn="ctr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3200" b="1" i="1" dirty="0" smtClean="0"/>
              <a:t>“</a:t>
            </a:r>
            <a:r>
              <a:rPr lang="en-US" sz="3200" b="1" i="1" dirty="0" smtClean="0"/>
              <a:t>I’m not allowed to work </a:t>
            </a:r>
            <a:r>
              <a:rPr lang="en-US" sz="3200" b="1" i="1" dirty="0" smtClean="0"/>
              <a:t>while I’m receiving Housing Support</a:t>
            </a:r>
            <a:r>
              <a:rPr lang="en-US" sz="3200" b="1" i="1" dirty="0" smtClean="0"/>
              <a:t>”.</a:t>
            </a:r>
            <a:endParaRPr lang="en-US" sz="3200" b="1" i="1" dirty="0"/>
          </a:p>
          <a:p>
            <a:pPr marL="0" marR="0" indent="0" algn="ctr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3200" b="1" dirty="0" smtClean="0"/>
              <a:t>OR </a:t>
            </a:r>
            <a:endParaRPr lang="en-US" sz="3200" b="1" dirty="0" smtClean="0"/>
          </a:p>
          <a:p>
            <a:pPr marL="0" marR="0" indent="0" algn="ctr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3200" b="1" i="1" dirty="0" smtClean="0"/>
              <a:t>“I have to give </a:t>
            </a:r>
            <a:r>
              <a:rPr lang="en-US" sz="3200" b="1" i="1" dirty="0" smtClean="0"/>
              <a:t>up all of my job </a:t>
            </a:r>
            <a:r>
              <a:rPr lang="en-US" sz="3200" b="1" i="1" dirty="0" smtClean="0"/>
              <a:t>income”.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100" dirty="0"/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1414649" y="289482"/>
            <a:ext cx="9359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Talking with people </a:t>
            </a:r>
            <a:r>
              <a:rPr lang="en-US" sz="4000" b="1" dirty="0" smtClean="0">
                <a:solidFill>
                  <a:schemeClr val="bg1"/>
                </a:solidFill>
              </a:rPr>
              <a:t>about Housing Support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1797" y="4466480"/>
            <a:ext cx="1130537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People can work and keep over half of their job income while receiving Housing Support!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0863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025" y="1623680"/>
            <a:ext cx="8291945" cy="4986670"/>
          </a:xfrm>
        </p:spPr>
        <p:txBody>
          <a:bodyPr>
            <a:normAutofit/>
          </a:bodyPr>
          <a:lstStyle/>
          <a:p>
            <a:pPr marL="457200" lvl="1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dirty="0"/>
              <a:t>New asset limit of $10,000</a:t>
            </a:r>
          </a:p>
          <a:p>
            <a:pPr marL="822960" lvl="2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SSI recipients still follow SSI rules</a:t>
            </a:r>
          </a:p>
          <a:p>
            <a:pPr marL="457200" lvl="1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dirty="0" smtClean="0"/>
              <a:t>New earned income calculation for non-SSI recipients</a:t>
            </a:r>
          </a:p>
          <a:p>
            <a:pPr marL="822960" lvl="2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Disregard the first $65, then keep half of the rest</a:t>
            </a:r>
          </a:p>
          <a:p>
            <a:pPr marL="457200" lvl="1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600" dirty="0" smtClean="0"/>
              <a:t>New earned income reporting requirements</a:t>
            </a:r>
          </a:p>
          <a:p>
            <a:pPr marL="822960" lvl="2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Most people report earned income every six months and keep increases during that time.</a:t>
            </a:r>
          </a:p>
          <a:p>
            <a:pPr marL="822960" lvl="2" indent="-457200">
              <a:spcAft>
                <a:spcPts val="1200"/>
              </a:spcAft>
            </a:pPr>
            <a:endParaRPr lang="en-US" dirty="0" smtClean="0"/>
          </a:p>
          <a:p>
            <a:pPr marL="822960" lvl="2" indent="-457200">
              <a:spcAft>
                <a:spcPts val="1200"/>
              </a:spcAft>
            </a:pPr>
            <a:endParaRPr lang="en-US" dirty="0" smtClean="0"/>
          </a:p>
          <a:p>
            <a:pPr marL="822960" lvl="2" indent="-457200">
              <a:spcAft>
                <a:spcPts val="1200"/>
              </a:spcAft>
            </a:pPr>
            <a:endParaRPr lang="en-US" dirty="0" smtClean="0"/>
          </a:p>
          <a:p>
            <a:pPr marL="457200" lvl="1" indent="-457200">
              <a:spcAft>
                <a:spcPts val="1200"/>
              </a:spcAft>
            </a:pPr>
            <a:endParaRPr lang="en-US" dirty="0" smtClean="0"/>
          </a:p>
          <a:p>
            <a:pPr marL="914400" lvl="2" indent="-457200">
              <a:spcAft>
                <a:spcPts val="1200"/>
              </a:spcAft>
            </a:pPr>
            <a:endParaRPr lang="en-US" sz="3600" dirty="0"/>
          </a:p>
          <a:p>
            <a:pPr marL="800100" lvl="2" indent="-342900">
              <a:spcAft>
                <a:spcPts val="1200"/>
              </a:spcAft>
            </a:pPr>
            <a:endParaRPr lang="en-US" sz="2800" dirty="0" smtClean="0"/>
          </a:p>
          <a:p>
            <a:pPr marL="342900" lvl="1" indent="-342900">
              <a:spcAft>
                <a:spcPts val="1200"/>
              </a:spcAft>
            </a:pPr>
            <a:endParaRPr lang="en-US" sz="3200" dirty="0"/>
          </a:p>
          <a:p>
            <a:pPr marL="457200" lvl="1" indent="0">
              <a:buNone/>
              <a:defRPr/>
            </a:pPr>
            <a:endParaRPr lang="en-US" dirty="0" smtClean="0"/>
          </a:p>
          <a:p>
            <a:pPr marL="457200" lvl="1" indent="0">
              <a:buNone/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03417" y="98161"/>
            <a:ext cx="87851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FFFF"/>
                </a:solidFill>
              </a:rPr>
              <a:t>Housing Support and Work</a:t>
            </a:r>
            <a:endParaRPr lang="en-US" sz="6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18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625225"/>
              </p:ext>
            </p:extLst>
          </p:nvPr>
        </p:nvGraphicFramePr>
        <p:xfrm>
          <a:off x="603582" y="1467851"/>
          <a:ext cx="10982828" cy="5049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8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9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1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38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47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8BE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Not Working</a:t>
                      </a:r>
                      <a:endParaRPr lang="en-US" sz="2000" dirty="0"/>
                    </a:p>
                  </a:txBody>
                  <a:tcPr>
                    <a:solidFill>
                      <a:srgbClr val="78BE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Working Some</a:t>
                      </a:r>
                      <a:endParaRPr lang="en-US" sz="2000" dirty="0"/>
                    </a:p>
                  </a:txBody>
                  <a:tcPr>
                    <a:solidFill>
                      <a:srgbClr val="78BE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Working More</a:t>
                      </a:r>
                      <a:endParaRPr lang="en-US" sz="2000" dirty="0"/>
                    </a:p>
                  </a:txBody>
                  <a:tcPr>
                    <a:solidFill>
                      <a:srgbClr val="78BE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759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Monthly Gross Earned Income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$0.00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$275.00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$2139.00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59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Earned</a:t>
                      </a:r>
                      <a:r>
                        <a:rPr lang="en-US" sz="2000" b="1" baseline="0" dirty="0" smtClean="0"/>
                        <a:t> Income Disregard:</a:t>
                      </a:r>
                    </a:p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baseline="0" dirty="0" smtClean="0"/>
                        <a:t>First $65</a:t>
                      </a:r>
                    </a:p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endParaRPr lang="en-US" sz="2000" b="1" baseline="0" dirty="0" smtClean="0"/>
                    </a:p>
                    <a:p>
                      <a:pPr marL="285750" indent="-285750" algn="r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baseline="0" dirty="0" smtClean="0"/>
                        <a:t>½ remaining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-$0.00</a:t>
                      </a:r>
                    </a:p>
                    <a:p>
                      <a:pPr algn="ctr"/>
                      <a:r>
                        <a:rPr lang="en-US" sz="2000" dirty="0" smtClean="0"/>
                        <a:t>$0.00</a:t>
                      </a:r>
                    </a:p>
                    <a:p>
                      <a:pPr algn="ctr"/>
                      <a:r>
                        <a:rPr lang="en-US" sz="2000" dirty="0" smtClean="0"/>
                        <a:t>$0.00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-$65.00</a:t>
                      </a:r>
                    </a:p>
                    <a:p>
                      <a:pPr algn="ctr"/>
                      <a:r>
                        <a:rPr lang="en-US" sz="2000" dirty="0" smtClean="0"/>
                        <a:t>$210.00</a:t>
                      </a:r>
                    </a:p>
                    <a:p>
                      <a:pPr algn="ctr"/>
                      <a:r>
                        <a:rPr lang="en-US" sz="2000" dirty="0" smtClean="0"/>
                        <a:t>-$105.00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  <a:p>
                      <a:pPr algn="ctr"/>
                      <a:r>
                        <a:rPr lang="en-US" sz="2000" dirty="0" smtClean="0"/>
                        <a:t>-$65.00</a:t>
                      </a:r>
                    </a:p>
                    <a:p>
                      <a:pPr algn="ctr"/>
                      <a:r>
                        <a:rPr lang="en-US" sz="2000" dirty="0" smtClean="0"/>
                        <a:t>$2074.00</a:t>
                      </a:r>
                    </a:p>
                    <a:p>
                      <a:pPr algn="ctr"/>
                      <a:r>
                        <a:rPr lang="en-US" sz="2000" dirty="0" smtClean="0"/>
                        <a:t>-$1037.00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759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Countable Earned Income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$0.00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$105.00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$1037.00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759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Personal Needs Allowance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$104.00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-$104.00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-$104.00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4759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Amount Resident Pays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$0.00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$1.00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$933.00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4759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State Housing Support payment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$934.00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$933.00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$1.00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4759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Resident’s Available</a:t>
                      </a:r>
                      <a:r>
                        <a:rPr lang="en-US" sz="2000" b="1" baseline="0" dirty="0" smtClean="0"/>
                        <a:t> Cash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$104.00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$274.00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$1206.00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02415" y="86428"/>
            <a:ext cx="87851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FFFF"/>
                </a:solidFill>
              </a:rPr>
              <a:t>Housing Support and Work</a:t>
            </a:r>
            <a:endParaRPr lang="en-US" sz="6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87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6687319" y="4029942"/>
            <a:ext cx="973138" cy="4829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760</a:t>
            </a:r>
            <a:b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(Eff.)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492345" y="2957438"/>
            <a:ext cx="958775" cy="4062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$525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2770833" y="4199805"/>
            <a:ext cx="2053764" cy="4580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808</a:t>
            </a:r>
            <a:b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(Room and Board)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7709006" y="2698562"/>
            <a:ext cx="2118869" cy="8990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Utilities and other Household Needs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4721947" y="1158041"/>
            <a:ext cx="1977007" cy="71351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County or Tribe authorizes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1706086" y="1202562"/>
            <a:ext cx="765281" cy="4829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194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3413896" y="2988658"/>
            <a:ext cx="766761" cy="60557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126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516949" y="2552078"/>
            <a:ext cx="889000" cy="1592262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3405949" y="3348209"/>
            <a:ext cx="1366729" cy="2243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371600" y="3953436"/>
            <a:ext cx="3606800" cy="1383739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847584" y="2550508"/>
            <a:ext cx="1711155" cy="159048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Authorized</a:t>
            </a:r>
          </a:p>
          <a:p>
            <a:pPr algn="ctr">
              <a:defRPr/>
            </a:pPr>
            <a:r>
              <a:rPr lang="en-US" dirty="0" smtClean="0"/>
              <a:t>Provider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99" y="1057366"/>
            <a:ext cx="1797387" cy="1394772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>
            <a:off x="6578829" y="3633111"/>
            <a:ext cx="1237549" cy="62366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339" y="3442044"/>
            <a:ext cx="1718654" cy="2784579"/>
          </a:xfrm>
          <a:prstGeom prst="rect">
            <a:avLst/>
          </a:prstGeom>
        </p:spPr>
      </p:pic>
      <p:cxnSp>
        <p:nvCxnSpPr>
          <p:cNvPr id="41" name="Straight Connector 40"/>
          <p:cNvCxnSpPr/>
          <p:nvPr/>
        </p:nvCxnSpPr>
        <p:spPr>
          <a:xfrm>
            <a:off x="6727976" y="5773271"/>
            <a:ext cx="80962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26"/>
          <p:cNvSpPr txBox="1">
            <a:spLocks noChangeArrowheads="1"/>
          </p:cNvSpPr>
          <p:nvPr/>
        </p:nvSpPr>
        <p:spPr bwMode="auto">
          <a:xfrm>
            <a:off x="6098074" y="5772447"/>
            <a:ext cx="1908231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dirty="0"/>
              <a:t>= </a:t>
            </a:r>
            <a:r>
              <a:rPr lang="en-US" altLang="en-US" dirty="0" smtClean="0"/>
              <a:t>$934</a:t>
            </a:r>
          </a:p>
          <a:p>
            <a:pPr algn="ctr"/>
            <a:r>
              <a:rPr lang="en-US" altLang="en-US" sz="1400" dirty="0" smtClean="0"/>
              <a:t>Housing Support Room and Board</a:t>
            </a:r>
            <a:endParaRPr lang="en-US" alt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240349" y="5083922"/>
            <a:ext cx="293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Housing Support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188561" y="1530236"/>
            <a:ext cx="6377615" cy="779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0" idx="2"/>
          </p:cNvCxnSpPr>
          <p:nvPr/>
        </p:nvCxnSpPr>
        <p:spPr>
          <a:xfrm>
            <a:off x="5710451" y="1871555"/>
            <a:ext cx="10156" cy="580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6646219" y="2747159"/>
            <a:ext cx="973138" cy="4829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174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6677663" y="3098999"/>
            <a:ext cx="1063269" cy="764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1331886" y="3110156"/>
            <a:ext cx="1036271" cy="819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 Box 2"/>
          <p:cNvSpPr txBox="1">
            <a:spLocks noChangeArrowheads="1"/>
          </p:cNvSpPr>
          <p:nvPr/>
        </p:nvSpPr>
        <p:spPr bwMode="auto">
          <a:xfrm>
            <a:off x="2253828" y="1695162"/>
            <a:ext cx="2550649" cy="29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 keeps </a:t>
            </a:r>
            <a:r>
              <a:rPr lang="en-US" sz="16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1600" b="1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399</a:t>
            </a: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income for monthly personal needs allowance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3205489" y="2149050"/>
            <a:ext cx="120028" cy="481236"/>
          </a:xfrm>
          <a:prstGeom prst="line">
            <a:avLst/>
          </a:prstGeom>
          <a:ln>
            <a:solidFill>
              <a:srgbClr val="C0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231345" y="5750768"/>
            <a:ext cx="890588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26"/>
          <p:cNvSpPr txBox="1">
            <a:spLocks noChangeArrowheads="1"/>
          </p:cNvSpPr>
          <p:nvPr/>
        </p:nvSpPr>
        <p:spPr bwMode="auto">
          <a:xfrm>
            <a:off x="2627113" y="5736826"/>
            <a:ext cx="2099054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dirty="0"/>
              <a:t>= </a:t>
            </a:r>
            <a:r>
              <a:rPr lang="en-US" altLang="en-US" dirty="0" smtClean="0"/>
              <a:t>$934</a:t>
            </a:r>
          </a:p>
          <a:p>
            <a:pPr algn="ctr"/>
            <a:r>
              <a:rPr lang="en-US" altLang="en-US" sz="1400" dirty="0" smtClean="0"/>
              <a:t>Housing Support </a:t>
            </a:r>
            <a:br>
              <a:rPr lang="en-US" altLang="en-US" sz="1400" dirty="0" smtClean="0"/>
            </a:br>
            <a:r>
              <a:rPr lang="en-US" altLang="en-US" sz="1400" dirty="0" smtClean="0"/>
              <a:t>Room and Board</a:t>
            </a:r>
            <a:endParaRPr lang="en-US" altLang="en-US" sz="1400" dirty="0"/>
          </a:p>
        </p:txBody>
      </p:sp>
      <p:sp>
        <p:nvSpPr>
          <p:cNvPr id="69" name="TextBox 68"/>
          <p:cNvSpPr txBox="1"/>
          <p:nvPr/>
        </p:nvSpPr>
        <p:spPr>
          <a:xfrm>
            <a:off x="237554" y="2092536"/>
            <a:ext cx="1675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Earned Income</a:t>
            </a:r>
          </a:p>
        </p:txBody>
      </p: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4076838" y="4834333"/>
            <a:ext cx="1973925" cy="4829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483</a:t>
            </a:r>
            <a:br>
              <a:rPr lang="en-US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(Services – if LTH)</a:t>
            </a:r>
            <a:endParaRPr lang="en-US" sz="2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flipV="1">
            <a:off x="4648200" y="4290362"/>
            <a:ext cx="638175" cy="827143"/>
          </a:xfrm>
          <a:prstGeom prst="straightConnector1">
            <a:avLst/>
          </a:prstGeom>
          <a:ln>
            <a:solidFill>
              <a:schemeClr val="accent1">
                <a:lumMod val="75000"/>
                <a:lumOff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3020992" y="5117505"/>
            <a:ext cx="1608881" cy="253253"/>
          </a:xfrm>
          <a:prstGeom prst="line">
            <a:avLst/>
          </a:prstGeom>
          <a:ln>
            <a:solidFill>
              <a:schemeClr val="accent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9854770" y="467066"/>
            <a:ext cx="2156735" cy="603857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Housing Support providers must ensure every recipient has:</a:t>
            </a:r>
          </a:p>
          <a:p>
            <a:pPr>
              <a:lnSpc>
                <a:spcPct val="115000"/>
              </a:lnSpc>
            </a:pPr>
            <a:endParaRPr lang="en-US" sz="16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9063" indent="-119063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food preparation and service for three nutritional meals a day on site</a:t>
            </a:r>
          </a:p>
          <a:p>
            <a:pPr marL="119063" indent="-119063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bed</a:t>
            </a:r>
          </a:p>
          <a:p>
            <a:pPr marL="119063" indent="-119063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clothing storage</a:t>
            </a:r>
          </a:p>
          <a:p>
            <a:pPr marL="119063" indent="-119063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linens/bedding</a:t>
            </a:r>
          </a:p>
          <a:p>
            <a:pPr marL="119063" indent="-119063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laundry supplies or service</a:t>
            </a:r>
          </a:p>
          <a:p>
            <a:pPr marL="119063" indent="-119063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housekeeping</a:t>
            </a:r>
          </a:p>
          <a:p>
            <a:pPr marL="119063" indent="-119063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lavatory supplies or service</a:t>
            </a:r>
          </a:p>
          <a:p>
            <a:pPr marL="119063" indent="-119063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maintenance and operation of the building and grounds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2560" y="1218342"/>
            <a:ext cx="1134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SNAP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CCDFB5-8692-42CB-ACDB-1AED0D803DD4}" type="slidenum">
              <a:rPr lang="en-US" smtClean="0">
                <a:solidFill>
                  <a:srgbClr val="FFFFFF"/>
                </a:solidFill>
              </a:rPr>
              <a:pPr/>
              <a:t>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2560" y="26543"/>
            <a:ext cx="85863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Housing Support </a:t>
            </a:r>
            <a:r>
              <a:rPr lang="en-US" sz="20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Community Setting – Job Income only</a:t>
            </a:r>
            <a:endParaRPr lang="en-US" sz="2000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20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191" y="1714500"/>
            <a:ext cx="10879282" cy="465940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4000" b="1" dirty="0" smtClean="0"/>
              <a:t>Counties or tribes sign </a:t>
            </a:r>
            <a:r>
              <a:rPr lang="en-US" sz="4000" b="1" dirty="0"/>
              <a:t>s</a:t>
            </a:r>
            <a:r>
              <a:rPr lang="en-US" sz="4000" b="1" dirty="0" smtClean="0"/>
              <a:t>tandardized Housing Support agreement with providers.</a:t>
            </a:r>
            <a:endParaRPr lang="en-US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G</a:t>
            </a:r>
            <a:r>
              <a:rPr lang="en-US" sz="2800" dirty="0" smtClean="0"/>
              <a:t>roup or community versions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Updated annually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Non-transferable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Sets standards</a:t>
            </a:r>
            <a:endParaRPr lang="en-US" sz="28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Authorizes provider capacity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Establishes rates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3600" dirty="0" smtClean="0"/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3000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3450032" y="107633"/>
            <a:ext cx="53715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Eligible Provider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69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689234"/>
            <a:ext cx="10360152" cy="504802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4000" b="1" dirty="0" smtClean="0"/>
              <a:t>Room and board standards                                                                  </a:t>
            </a:r>
            <a:r>
              <a:rPr lang="en-US" sz="2600" i="1" dirty="0" smtClean="0">
                <a:solidFill>
                  <a:srgbClr val="FF0000"/>
                </a:solidFill>
              </a:rPr>
              <a:t>(for everyone receiving Housing Support)</a:t>
            </a:r>
            <a:endParaRPr lang="en-US" sz="2600" i="1" dirty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/>
              <a:t>three </a:t>
            </a:r>
            <a:r>
              <a:rPr lang="en-US" sz="2600" dirty="0"/>
              <a:t>nutritional meals a day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a bed, clothing storage, linen, bedding, laundry supplies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housekeeping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maintenance and operation of the building and grounds </a:t>
            </a:r>
            <a:endParaRPr lang="en-US" sz="2600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11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7"/>
          <p:cNvSpPr txBox="1">
            <a:spLocks noGrp="1"/>
          </p:cNvSpPr>
          <p:nvPr>
            <p:ph type="title"/>
          </p:nvPr>
        </p:nvSpPr>
        <p:spPr>
          <a:xfrm>
            <a:off x="3408676" y="164968"/>
            <a:ext cx="5371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Eligible Provider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7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182880"/>
            <a:ext cx="10360152" cy="9144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DHS resources in context</a:t>
            </a:r>
            <a:endParaRPr lang="en-US" sz="5400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4432444" y="1983512"/>
            <a:ext cx="3328416" cy="1834202"/>
            <a:chOff x="4425696" y="1493817"/>
            <a:chExt cx="3328416" cy="183420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50814" y="1514806"/>
              <a:ext cx="1106168" cy="1792224"/>
            </a:xfrm>
            <a:prstGeom prst="rect">
              <a:avLst/>
            </a:prstGeom>
          </p:spPr>
        </p:pic>
        <p:pic>
          <p:nvPicPr>
            <p:cNvPr id="7" name="Picture 6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880430" y="1755373"/>
              <a:ext cx="688972" cy="1311090"/>
            </a:xfrm>
            <a:prstGeom prst="rect">
              <a:avLst/>
            </a:prstGeom>
          </p:spPr>
        </p:pic>
        <p:sp>
          <p:nvSpPr>
            <p:cNvPr id="2" name="Right Arrow 1"/>
            <p:cNvSpPr/>
            <p:nvPr/>
          </p:nvSpPr>
          <p:spPr>
            <a:xfrm>
              <a:off x="5709948" y="2317242"/>
              <a:ext cx="500320" cy="2921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425696" y="1493817"/>
              <a:ext cx="3328416" cy="1834202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4056" y="1584706"/>
            <a:ext cx="4108387" cy="6032989"/>
            <a:chOff x="324056" y="1584706"/>
            <a:chExt cx="4108387" cy="6032989"/>
          </a:xfrm>
        </p:grpSpPr>
        <p:sp>
          <p:nvSpPr>
            <p:cNvPr id="9" name="Rectangle 8"/>
            <p:cNvSpPr/>
            <p:nvPr/>
          </p:nvSpPr>
          <p:spPr>
            <a:xfrm>
              <a:off x="1717806" y="1584706"/>
              <a:ext cx="105413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/>
                <a:t>Services</a:t>
              </a:r>
              <a:endParaRPr lang="en-US" sz="20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4056" y="1985384"/>
              <a:ext cx="4108387" cy="5632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Supportive Housing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LTHSS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HUD </a:t>
              </a:r>
              <a:r>
                <a:rPr lang="en-US" sz="1600" dirty="0"/>
                <a:t>Homeless </a:t>
              </a:r>
              <a:r>
                <a:rPr lang="en-US" sz="1600" dirty="0" smtClean="0"/>
                <a:t>programs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Personal Care Assistant (PCA)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Waiver Programs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Mental Health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Targeted Case Management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Assertive Community Treatment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ARMHS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Grant funded supports (PATH / HSASMI)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 </a:t>
              </a:r>
              <a:endParaRPr lang="en-US" sz="16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 smtClean="0"/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endParaRPr lang="en-US" dirty="0" smtClean="0"/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endParaRPr lang="en-US" dirty="0" smtClean="0"/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endParaRPr lang="en-US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77674" y="4552389"/>
            <a:ext cx="3050757" cy="3518195"/>
            <a:chOff x="4977674" y="4552389"/>
            <a:chExt cx="3050757" cy="3518195"/>
          </a:xfrm>
        </p:grpSpPr>
        <p:sp>
          <p:nvSpPr>
            <p:cNvPr id="14" name="Rectangle 13"/>
            <p:cNvSpPr/>
            <p:nvPr/>
          </p:nvSpPr>
          <p:spPr>
            <a:xfrm>
              <a:off x="5400195" y="4552389"/>
              <a:ext cx="137941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/>
                <a:t>Life Factors</a:t>
              </a:r>
              <a:endParaRPr lang="en-US" sz="20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977674" y="4931263"/>
              <a:ext cx="3050757" cy="3139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Income / Assets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Housing stability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Disability status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Living situation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Preferences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Service need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 smtClean="0"/>
            </a:p>
            <a:p>
              <a:pPr lvl="1"/>
              <a:endParaRPr lang="en-US" dirty="0" smtClean="0"/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endParaRPr lang="en-US" dirty="0" smtClean="0"/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endParaRPr lang="en-US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176632" y="1584706"/>
            <a:ext cx="4123988" cy="4093429"/>
            <a:chOff x="8176632" y="1584706"/>
            <a:chExt cx="4123988" cy="4093429"/>
          </a:xfrm>
        </p:grpSpPr>
        <p:sp>
          <p:nvSpPr>
            <p:cNvPr id="8" name="Rectangle 7"/>
            <p:cNvSpPr/>
            <p:nvPr/>
          </p:nvSpPr>
          <p:spPr>
            <a:xfrm>
              <a:off x="9382100" y="1584706"/>
              <a:ext cx="104708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Housing</a:t>
              </a:r>
              <a:endParaRPr lang="en-US" sz="20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76632" y="1984816"/>
              <a:ext cx="4123988" cy="36933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Self-pay</a:t>
              </a:r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Income </a:t>
              </a:r>
              <a:r>
                <a:rPr lang="en-US" dirty="0"/>
                <a:t>supplements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 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 </a:t>
              </a:r>
              <a:endParaRPr lang="en-US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Public Housing Authority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Vouchers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Section 8 (Housing Choice Voucher)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Bridges and Bridges RTC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Housing Trust Fund rental assistance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Family Unification Program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Project-based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Section 8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HUD Homeless programs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Housing Trust Fund rental assistance</a:t>
              </a:r>
              <a:endParaRPr lang="en-US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917022" y="2520786"/>
            <a:ext cx="140134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Housing Support</a:t>
            </a:r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8902954" y="2746562"/>
            <a:ext cx="19568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MSA Housing Assistance</a:t>
            </a:r>
            <a:endParaRPr lang="en-US" sz="1400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7560" y="2777339"/>
            <a:ext cx="2826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Housing Support Supplemental </a:t>
            </a:r>
            <a:r>
              <a:rPr lang="en-US" sz="1600" dirty="0">
                <a:solidFill>
                  <a:srgbClr val="FF0000"/>
                </a:solidFill>
              </a:rPr>
              <a:t>Services (LTH and non-LTH)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7560" y="5557112"/>
            <a:ext cx="2983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Housing Stabilization Services (7/2020)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97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11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689234"/>
            <a:ext cx="10360152" cy="5048026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11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500" b="1" dirty="0"/>
              <a:t>S</a:t>
            </a:r>
            <a:r>
              <a:rPr lang="en-US" sz="3500" b="1" dirty="0" smtClean="0"/>
              <a:t>upplemental Service Rate standards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2600" i="1" dirty="0">
                <a:solidFill>
                  <a:srgbClr val="FF0000"/>
                </a:solidFill>
              </a:rPr>
              <a:t>(in addition to room and board for about 25% of recipients)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600" b="1" dirty="0"/>
              <a:t>connect people with resources for identified needs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600" b="1" dirty="0"/>
              <a:t>case notes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/>
              <a:t>general </a:t>
            </a:r>
            <a:r>
              <a:rPr lang="en-US" sz="2600" dirty="0"/>
              <a:t>oversight and supervision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arranging for medical and social services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assist with </a:t>
            </a:r>
            <a:r>
              <a:rPr lang="en-US" sz="2600" dirty="0" smtClean="0"/>
              <a:t>transportation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600" i="1" dirty="0" smtClean="0"/>
              <a:t>other </a:t>
            </a:r>
            <a:r>
              <a:rPr lang="en-US" sz="2600" i="1" dirty="0"/>
              <a:t>if required by legislature</a:t>
            </a:r>
          </a:p>
          <a:p>
            <a:endParaRPr lang="en-US" dirty="0"/>
          </a:p>
        </p:txBody>
      </p:sp>
      <p:sp>
        <p:nvSpPr>
          <p:cNvPr id="4" name="Title 7"/>
          <p:cNvSpPr txBox="1">
            <a:spLocks noGrp="1"/>
          </p:cNvSpPr>
          <p:nvPr>
            <p:ph type="title"/>
          </p:nvPr>
        </p:nvSpPr>
        <p:spPr>
          <a:xfrm>
            <a:off x="3408676" y="164968"/>
            <a:ext cx="5371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Eligible Provider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19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lvl="1" indent="-182880">
              <a:spcAft>
                <a:spcPts val="600"/>
              </a:spcAft>
              <a:defRPr/>
            </a:pPr>
            <a:endParaRPr lang="en-US" sz="2800" b="1" dirty="0"/>
          </a:p>
          <a:p>
            <a:pPr marL="457200" lvl="1" indent="0">
              <a:buNone/>
              <a:defRPr/>
            </a:pPr>
            <a:endParaRPr lang="en-US" dirty="0" smtClean="0"/>
          </a:p>
          <a:p>
            <a:pPr marL="457200" lvl="1" indent="0">
              <a:buNone/>
              <a:defRPr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83323" y="2309222"/>
            <a:ext cx="10022305" cy="3220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Prospective Housing Support Providers need to:</a:t>
            </a:r>
            <a:endParaRPr lang="en-US" sz="1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Read the Housing Support agreement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Contact </a:t>
            </a:r>
            <a:r>
              <a:rPr lang="en-US" sz="2800" dirty="0"/>
              <a:t>the right person at the county or </a:t>
            </a:r>
            <a:r>
              <a:rPr lang="en-US" sz="2800" dirty="0" smtClean="0"/>
              <a:t>tribe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800" i="1" u="sng" dirty="0" smtClean="0">
                <a:solidFill>
                  <a:srgbClr val="FF0000"/>
                </a:solidFill>
              </a:rPr>
              <a:t>Follow </a:t>
            </a:r>
            <a:r>
              <a:rPr lang="en-US" sz="2800" i="1" u="sng" dirty="0">
                <a:solidFill>
                  <a:srgbClr val="FF0000"/>
                </a:solidFill>
              </a:rPr>
              <a:t>county or tribal process</a:t>
            </a:r>
          </a:p>
          <a:p>
            <a:pPr marL="914400" lvl="2" indent="0">
              <a:buNone/>
            </a:pPr>
            <a:endParaRPr lang="en-US" sz="2800" dirty="0" smtClean="0"/>
          </a:p>
          <a:p>
            <a:pPr lvl="1"/>
            <a:endParaRPr lang="en-US" sz="3200" dirty="0" smtClean="0"/>
          </a:p>
          <a:p>
            <a:pPr lvl="1"/>
            <a:endParaRPr lang="en-US" sz="4000" dirty="0" smtClean="0"/>
          </a:p>
          <a:p>
            <a:pPr marL="0" lvl="1" indent="0">
              <a:spcAft>
                <a:spcPts val="600"/>
              </a:spcAft>
              <a:buNone/>
            </a:pPr>
            <a:endParaRPr lang="en-US" sz="3200" dirty="0" smtClean="0"/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17909" y="0"/>
            <a:ext cx="63531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Not a provider yet?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11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191" y="1512795"/>
            <a:ext cx="10879282" cy="441735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4000" b="1" dirty="0" smtClean="0"/>
              <a:t>Two types of places:</a:t>
            </a:r>
            <a:endParaRPr lang="en-US" sz="4000" b="1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Group Settings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Meals must be provided.</a:t>
            </a:r>
          </a:p>
          <a:p>
            <a:pPr lvl="1">
              <a:spcBef>
                <a:spcPts val="0"/>
              </a:spcBef>
            </a:pPr>
            <a:r>
              <a:rPr lang="en-US" sz="2800" dirty="0"/>
              <a:t>Community-based Settings</a:t>
            </a:r>
          </a:p>
          <a:p>
            <a:pPr lvl="2">
              <a:spcBef>
                <a:spcPts val="0"/>
              </a:spcBef>
            </a:pPr>
            <a:r>
              <a:rPr lang="en-US" sz="2400" dirty="0"/>
              <a:t>People have their own lease and have the option to prepare their own </a:t>
            </a:r>
            <a:r>
              <a:rPr lang="en-US" sz="2400" dirty="0" smtClean="0"/>
              <a:t>meals.</a:t>
            </a:r>
          </a:p>
          <a:p>
            <a:pPr>
              <a:spcBef>
                <a:spcPts val="0"/>
              </a:spcBef>
            </a:pPr>
            <a:r>
              <a:rPr lang="en-US" sz="4000" b="1" u="sng" dirty="0" smtClean="0"/>
              <a:t>Every</a:t>
            </a:r>
            <a:r>
              <a:rPr lang="en-US" sz="4000" b="1" dirty="0" smtClean="0"/>
              <a:t> place has to be:</a:t>
            </a:r>
          </a:p>
          <a:p>
            <a:pPr lvl="1">
              <a:spcBef>
                <a:spcPts val="0"/>
              </a:spcBef>
            </a:pPr>
            <a:r>
              <a:rPr lang="en-US" sz="2800" dirty="0" smtClean="0"/>
              <a:t>Licensed or registered, OR</a:t>
            </a:r>
          </a:p>
          <a:p>
            <a:pPr lvl="1">
              <a:spcBef>
                <a:spcPts val="0"/>
              </a:spcBef>
            </a:pPr>
            <a:r>
              <a:rPr lang="en-US" sz="2800" dirty="0" smtClean="0"/>
              <a:t>Tribally authorized, OR</a:t>
            </a:r>
          </a:p>
          <a:p>
            <a:pPr lvl="1">
              <a:spcBef>
                <a:spcPts val="0"/>
              </a:spcBef>
            </a:pPr>
            <a:r>
              <a:rPr lang="en-US" sz="2800" dirty="0" smtClean="0"/>
              <a:t>Exempt in state law</a:t>
            </a:r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pPr marL="0" indent="0">
              <a:spcAft>
                <a:spcPts val="600"/>
              </a:spcAft>
              <a:buNone/>
            </a:pPr>
            <a:endParaRPr lang="en-US" sz="3000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298884" y="74987"/>
            <a:ext cx="76738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Housing Support Places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42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45903" y="-54864"/>
            <a:ext cx="56701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Housing Support Places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565" y="714577"/>
            <a:ext cx="9520818" cy="6015765"/>
          </a:xfrm>
          <a:prstGeom prst="rect">
            <a:avLst/>
          </a:prstGeom>
        </p:spPr>
      </p:pic>
      <p:sp>
        <p:nvSpPr>
          <p:cNvPr id="3" name="Pentagon 2"/>
          <p:cNvSpPr/>
          <p:nvPr/>
        </p:nvSpPr>
        <p:spPr>
          <a:xfrm>
            <a:off x="591781" y="2241177"/>
            <a:ext cx="555702" cy="15239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/>
          <p:cNvSpPr/>
          <p:nvPr/>
        </p:nvSpPr>
        <p:spPr>
          <a:xfrm>
            <a:off x="591781" y="2599766"/>
            <a:ext cx="555702" cy="15239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591781" y="2958355"/>
            <a:ext cx="555702" cy="15239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/>
          <p:cNvSpPr/>
          <p:nvPr/>
        </p:nvSpPr>
        <p:spPr>
          <a:xfrm>
            <a:off x="591781" y="4894732"/>
            <a:ext cx="555702" cy="15239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9"/>
          <p:cNvSpPr/>
          <p:nvPr/>
        </p:nvSpPr>
        <p:spPr>
          <a:xfrm>
            <a:off x="591781" y="5253320"/>
            <a:ext cx="555702" cy="15239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2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856" y="1516726"/>
            <a:ext cx="11410048" cy="5683827"/>
          </a:xfrm>
        </p:spPr>
        <p:txBody>
          <a:bodyPr>
            <a:normAutofit/>
          </a:bodyPr>
          <a:lstStyle/>
          <a:p>
            <a:pPr marL="822960" lvl="1" indent="-4572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3600" b="1" dirty="0" smtClean="0"/>
              <a:t>Habitability inspection for each unit</a:t>
            </a:r>
            <a:endParaRPr lang="en-US" sz="3600" b="1" dirty="0"/>
          </a:p>
          <a:p>
            <a:pPr marL="822960" lvl="1" indent="-4572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3600" b="1" dirty="0" smtClean="0"/>
              <a:t>People in Long Term Homeless programs need:</a:t>
            </a:r>
          </a:p>
          <a:p>
            <a:pPr marL="1280160" lvl="2" indent="-4572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3000" dirty="0" smtClean="0"/>
              <a:t>LTH verification form</a:t>
            </a:r>
          </a:p>
          <a:p>
            <a:pPr marL="1280160" lvl="2" indent="-4572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3000" dirty="0" smtClean="0"/>
              <a:t>Documentation of referral from either </a:t>
            </a:r>
          </a:p>
          <a:p>
            <a:pPr marL="1737360" lvl="3" indent="-4572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3000" dirty="0"/>
              <a:t>C</a:t>
            </a:r>
            <a:r>
              <a:rPr lang="en-US" sz="3000" dirty="0" smtClean="0"/>
              <a:t>oordinated entry system, OR</a:t>
            </a:r>
          </a:p>
          <a:p>
            <a:pPr marL="1737360" lvl="3" indent="-4572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3000" dirty="0" smtClean="0"/>
              <a:t>DHS approved direct access program</a:t>
            </a:r>
            <a:endParaRPr lang="en-US" sz="2600" b="1" dirty="0" smtClean="0"/>
          </a:p>
          <a:p>
            <a:pPr marL="822960" lvl="2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sz="2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25400"/>
            <a:ext cx="11582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60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6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6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Supportive Housing</a:t>
            </a:r>
            <a:endParaRPr lang="en-US" sz="60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4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38" y="1630464"/>
            <a:ext cx="11147498" cy="890943"/>
          </a:xfrm>
        </p:spPr>
        <p:txBody>
          <a:bodyPr>
            <a:normAutofit/>
          </a:bodyPr>
          <a:lstStyle/>
          <a:p>
            <a:pPr marL="0" marR="0" indent="0" algn="ctr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3200" b="1" i="1" dirty="0" smtClean="0"/>
              <a:t>“How can I find a Housing Support provider”?</a:t>
            </a:r>
            <a:endParaRPr lang="en-US" sz="3200" b="1" i="1" dirty="0"/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1414649" y="289482"/>
            <a:ext cx="9359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Talking with people </a:t>
            </a:r>
            <a:r>
              <a:rPr lang="en-US" sz="4000" b="1" dirty="0" smtClean="0">
                <a:solidFill>
                  <a:schemeClr val="bg1"/>
                </a:solidFill>
              </a:rPr>
              <a:t>about Housing Support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3516" y="2521407"/>
            <a:ext cx="101019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Tools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HB101 Places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Hennepin Housing Key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Housing Link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Disability Hub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Coordinated Entry – may be required for some pathways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DHS direct access pathways (usually targeted)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Counties and tribes may have local expert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Existing provider networks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728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38" y="2530350"/>
            <a:ext cx="11147498" cy="1079625"/>
          </a:xfrm>
        </p:spPr>
        <p:txBody>
          <a:bodyPr>
            <a:normAutofit/>
          </a:bodyPr>
          <a:lstStyle/>
          <a:p>
            <a:pPr marL="0" marR="0" indent="0" algn="ctr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3200" b="1" i="1" dirty="0" smtClean="0"/>
              <a:t>“Housing </a:t>
            </a:r>
            <a:r>
              <a:rPr lang="en-US" sz="3200" b="1" i="1" dirty="0"/>
              <a:t>Support doesn’t work for </a:t>
            </a:r>
            <a:r>
              <a:rPr lang="en-US" sz="3200" b="1" i="1" dirty="0" smtClean="0"/>
              <a:t>families”.</a:t>
            </a:r>
            <a:endParaRPr lang="en-US" sz="3200" b="1" i="1" dirty="0"/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1414649" y="289482"/>
            <a:ext cx="9359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Talking with people </a:t>
            </a:r>
            <a:r>
              <a:rPr lang="en-US" sz="4000" b="1" dirty="0" smtClean="0">
                <a:solidFill>
                  <a:schemeClr val="bg1"/>
                </a:solidFill>
              </a:rPr>
              <a:t>about Housing Support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1736" y="4009280"/>
            <a:ext cx="808550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Families with an eligible adult can receive Housing Support!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0953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0140458"/>
              </p:ext>
            </p:extLst>
          </p:nvPr>
        </p:nvGraphicFramePr>
        <p:xfrm>
          <a:off x="2544281" y="4078944"/>
          <a:ext cx="7100393" cy="19901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5361">
                  <a:extLst>
                    <a:ext uri="{9D8B030D-6E8A-4147-A177-3AD203B41FA5}">
                      <a16:colId xmlns:a16="http://schemas.microsoft.com/office/drawing/2014/main" val="2876702334"/>
                    </a:ext>
                  </a:extLst>
                </a:gridCol>
                <a:gridCol w="1838344">
                  <a:extLst>
                    <a:ext uri="{9D8B030D-6E8A-4147-A177-3AD203B41FA5}">
                      <a16:colId xmlns:a16="http://schemas.microsoft.com/office/drawing/2014/main" val="3022114218"/>
                    </a:ext>
                  </a:extLst>
                </a:gridCol>
                <a:gridCol w="1838344">
                  <a:extLst>
                    <a:ext uri="{9D8B030D-6E8A-4147-A177-3AD203B41FA5}">
                      <a16:colId xmlns:a16="http://schemas.microsoft.com/office/drawing/2014/main" val="588930554"/>
                    </a:ext>
                  </a:extLst>
                </a:gridCol>
                <a:gridCol w="1838344">
                  <a:extLst>
                    <a:ext uri="{9D8B030D-6E8A-4147-A177-3AD203B41FA5}">
                      <a16:colId xmlns:a16="http://schemas.microsoft.com/office/drawing/2014/main" val="92406814"/>
                    </a:ext>
                  </a:extLst>
                </a:gridCol>
              </a:tblGrid>
              <a:tr h="367550"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Family of One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Family of Two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Family of Three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683011"/>
                  </a:ext>
                </a:extLst>
              </a:tr>
              <a:tr h="3600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MFIP cash grant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350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537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632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6135302"/>
                  </a:ext>
                </a:extLst>
              </a:tr>
              <a:tr h="3600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Housing Grant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2300351"/>
                  </a:ext>
                </a:extLst>
              </a:tr>
              <a:tr h="3600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Person Pays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8108678"/>
                  </a:ext>
                </a:extLst>
              </a:tr>
              <a:tr h="5423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Remaining Income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6938159"/>
                  </a:ext>
                </a:extLst>
              </a:tr>
            </a:tbl>
          </a:graphicData>
        </a:graphic>
      </p:graphicFrame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1349911" y="289482"/>
            <a:ext cx="9489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Housing Support for families receiving MFIP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056" tIns="25392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Housing Support recipients who also receive MFIP pay $146 toward their housing expenses regardless of the size of their family. 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rgbClr val="1F4D78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Families can use their remaining income to pay for housing costs that aren’t covered by Housing Support. </a:t>
            </a: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rgbClr val="1F4D78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2196" y="1755712"/>
            <a:ext cx="10524565" cy="196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dirty="0">
                <a:solidFill>
                  <a:srgbClr val="1F4D7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Housing Support recipients who also receive MFIP pay $146 toward their housing expenses regardless of the size of their family. </a:t>
            </a:r>
          </a:p>
          <a:p>
            <a:pPr marL="342900" marR="0" lvl="0" indent="-34290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dirty="0">
                <a:solidFill>
                  <a:srgbClr val="1F4D78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Families can use their remaining income to pay for housing costs that aren’t covered by Housing Support. </a:t>
            </a:r>
          </a:p>
        </p:txBody>
      </p:sp>
    </p:spTree>
    <p:extLst>
      <p:ext uri="{BB962C8B-B14F-4D97-AF65-F5344CB8AC3E}">
        <p14:creationId xmlns:p14="http://schemas.microsoft.com/office/powerpoint/2010/main" val="302739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737" y="1989884"/>
            <a:ext cx="11147498" cy="1079625"/>
          </a:xfrm>
        </p:spPr>
        <p:txBody>
          <a:bodyPr>
            <a:normAutofit/>
          </a:bodyPr>
          <a:lstStyle/>
          <a:p>
            <a:pPr marL="0" marR="0" indent="0" algn="ctr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3200" b="1" i="1" dirty="0" smtClean="0"/>
              <a:t>“I don’t want to give up my SSI”.</a:t>
            </a:r>
          </a:p>
          <a:p>
            <a:pPr marL="0" marR="0" indent="0" algn="ctr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lang="en-US" sz="3200" b="1" i="1" dirty="0"/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1414649" y="289482"/>
            <a:ext cx="9359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Talking with people </a:t>
            </a:r>
            <a:r>
              <a:rPr lang="en-US" sz="4000" b="1" dirty="0" smtClean="0">
                <a:solidFill>
                  <a:schemeClr val="bg1"/>
                </a:solidFill>
              </a:rPr>
              <a:t>about Housing Support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9244" y="4747695"/>
            <a:ext cx="101104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People can start with Housing Support and transition to MSA Housing Assistance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1039243" y="3246882"/>
            <a:ext cx="101104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Housing Support may not be the best </a:t>
            </a:r>
          </a:p>
          <a:p>
            <a:pPr algn="ctr"/>
            <a:r>
              <a:rPr lang="en-US" sz="4000" b="1" dirty="0" smtClean="0"/>
              <a:t>long-term fit.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1082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53118"/>
            <a:ext cx="6549330" cy="9144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Transition </a:t>
            </a:r>
            <a:r>
              <a:rPr lang="en-US" sz="5400" b="1" dirty="0" smtClean="0"/>
              <a:t>in context:</a:t>
            </a:r>
            <a:endParaRPr lang="en-US" sz="5400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4432444" y="1983512"/>
            <a:ext cx="3328416" cy="1834202"/>
            <a:chOff x="4425696" y="1493817"/>
            <a:chExt cx="3328416" cy="183420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50814" y="1514806"/>
              <a:ext cx="1106168" cy="1792224"/>
            </a:xfrm>
            <a:prstGeom prst="rect">
              <a:avLst/>
            </a:prstGeom>
          </p:spPr>
        </p:pic>
        <p:pic>
          <p:nvPicPr>
            <p:cNvPr id="7" name="Picture 6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880430" y="1755373"/>
              <a:ext cx="688972" cy="1311090"/>
            </a:xfrm>
            <a:prstGeom prst="rect">
              <a:avLst/>
            </a:prstGeom>
          </p:spPr>
        </p:pic>
        <p:sp>
          <p:nvSpPr>
            <p:cNvPr id="2" name="Right Arrow 1"/>
            <p:cNvSpPr/>
            <p:nvPr/>
          </p:nvSpPr>
          <p:spPr>
            <a:xfrm>
              <a:off x="5709948" y="2317242"/>
              <a:ext cx="500320" cy="29211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425696" y="1493817"/>
              <a:ext cx="3328416" cy="1834202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4056" y="1584706"/>
            <a:ext cx="4108387" cy="6032989"/>
            <a:chOff x="324056" y="1584706"/>
            <a:chExt cx="4108387" cy="6032989"/>
          </a:xfrm>
        </p:grpSpPr>
        <p:sp>
          <p:nvSpPr>
            <p:cNvPr id="9" name="Rectangle 8"/>
            <p:cNvSpPr/>
            <p:nvPr/>
          </p:nvSpPr>
          <p:spPr>
            <a:xfrm>
              <a:off x="1717806" y="1584706"/>
              <a:ext cx="105413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/>
                <a:t>Services</a:t>
              </a:r>
              <a:endParaRPr lang="en-US" sz="20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4056" y="1985384"/>
              <a:ext cx="4108387" cy="5632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Supportive Housing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LTHSS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HUD </a:t>
              </a:r>
              <a:r>
                <a:rPr lang="en-US" sz="1600" dirty="0"/>
                <a:t>Homeless </a:t>
              </a:r>
              <a:r>
                <a:rPr lang="en-US" sz="1600" dirty="0" smtClean="0"/>
                <a:t>programs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Personal Care Assistant (PCA)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Waiver Programs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Mental Health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Targeted Case Management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Assertive Community Treatment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ARMHS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Grant funded supports (PATH / HSASMI)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 </a:t>
              </a:r>
              <a:endParaRPr lang="en-US" sz="16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 smtClean="0"/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endParaRPr lang="en-US" dirty="0" smtClean="0"/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endParaRPr lang="en-US" dirty="0" smtClean="0"/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endParaRPr lang="en-US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77674" y="4552389"/>
            <a:ext cx="3050757" cy="3518195"/>
            <a:chOff x="4977674" y="4552389"/>
            <a:chExt cx="3050757" cy="3518195"/>
          </a:xfrm>
        </p:grpSpPr>
        <p:sp>
          <p:nvSpPr>
            <p:cNvPr id="14" name="Rectangle 13"/>
            <p:cNvSpPr/>
            <p:nvPr/>
          </p:nvSpPr>
          <p:spPr>
            <a:xfrm>
              <a:off x="5400195" y="4552389"/>
              <a:ext cx="137941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/>
                <a:t>Life Factors</a:t>
              </a:r>
              <a:endParaRPr lang="en-US" sz="20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977674" y="4931263"/>
              <a:ext cx="3050757" cy="3139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Income / Assets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Housing stability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Disability status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Living situation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Preferences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Service need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 smtClean="0"/>
            </a:p>
            <a:p>
              <a:pPr lvl="1"/>
              <a:endParaRPr lang="en-US" dirty="0" smtClean="0"/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endParaRPr lang="en-US" dirty="0" smtClean="0"/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endParaRPr lang="en-US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176632" y="1584706"/>
            <a:ext cx="4123988" cy="4093429"/>
            <a:chOff x="8176632" y="1584706"/>
            <a:chExt cx="4123988" cy="4093429"/>
          </a:xfrm>
        </p:grpSpPr>
        <p:sp>
          <p:nvSpPr>
            <p:cNvPr id="8" name="Rectangle 7"/>
            <p:cNvSpPr/>
            <p:nvPr/>
          </p:nvSpPr>
          <p:spPr>
            <a:xfrm>
              <a:off x="9382100" y="1584706"/>
              <a:ext cx="104708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Housing</a:t>
              </a:r>
              <a:endParaRPr lang="en-US" sz="20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76632" y="1984816"/>
              <a:ext cx="4123988" cy="36933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Self-pay</a:t>
              </a:r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Income </a:t>
              </a:r>
              <a:r>
                <a:rPr lang="en-US" dirty="0"/>
                <a:t>supplements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 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 </a:t>
              </a:r>
              <a:endParaRPr lang="en-US" sz="14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Public Housing Authority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Vouchers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Section 8 (Housing Choice Voucher)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Bridges and Bridges RTC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Housing Trust Fund rental assistance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Family Unification Program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Project-based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Section 8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HUD Homeless programs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Housing Trust Fund rental assistance</a:t>
              </a:r>
              <a:endParaRPr lang="en-US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917022" y="2520786"/>
            <a:ext cx="140134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Housing Support</a:t>
            </a:r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8902954" y="2746562"/>
            <a:ext cx="195688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MSA Housing Assistance</a:t>
            </a:r>
            <a:endParaRPr lang="en-US" sz="1400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7560" y="2777339"/>
            <a:ext cx="2826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Housing Support Supplemental </a:t>
            </a:r>
            <a:r>
              <a:rPr lang="en-US" sz="1600" dirty="0">
                <a:solidFill>
                  <a:srgbClr val="FF0000"/>
                </a:solidFill>
              </a:rPr>
              <a:t>Services (LTH and non-LTH)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7560" y="5557112"/>
            <a:ext cx="2983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Housing Stabilization Services (7/2020)</a:t>
            </a:r>
          </a:p>
          <a:p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578818" y="180957"/>
            <a:ext cx="4676407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i="1" dirty="0" smtClean="0"/>
              <a:t>Stop</a:t>
            </a:r>
            <a:r>
              <a:rPr lang="en-US" sz="2800" b="1" dirty="0" smtClean="0"/>
              <a:t> Housing Support and</a:t>
            </a:r>
          </a:p>
          <a:p>
            <a:pPr algn="ctr"/>
            <a:r>
              <a:rPr lang="en-US" sz="2800" b="1" i="1" dirty="0" smtClean="0"/>
              <a:t>Start</a:t>
            </a:r>
            <a:r>
              <a:rPr lang="en-US" sz="2800" b="1" dirty="0" smtClean="0"/>
              <a:t> MSA Housing Assistance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7797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4771" y="1690688"/>
            <a:ext cx="35548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  <a:p>
            <a:pPr algn="ctr"/>
            <a:r>
              <a:rPr lang="en-US" sz="3200" dirty="0" smtClean="0"/>
              <a:t>People </a:t>
            </a:r>
            <a:r>
              <a:rPr lang="en-US" sz="3200" dirty="0"/>
              <a:t>pay their </a:t>
            </a:r>
            <a:r>
              <a:rPr lang="en-US" sz="3200" dirty="0" smtClean="0">
                <a:solidFill>
                  <a:srgbClr val="FF0000"/>
                </a:solidFill>
              </a:rPr>
              <a:t>countable income</a:t>
            </a:r>
            <a:r>
              <a:rPr lang="en-US" sz="3200" dirty="0"/>
              <a:t>.</a:t>
            </a:r>
            <a:r>
              <a:rPr lang="en-US" sz="3200" dirty="0" smtClean="0"/>
              <a:t>  </a:t>
            </a:r>
            <a:endParaRPr lang="en-US" sz="3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sp>
        <p:nvSpPr>
          <p:cNvPr id="19" name="Rectangle 18"/>
          <p:cNvSpPr/>
          <p:nvPr/>
        </p:nvSpPr>
        <p:spPr>
          <a:xfrm>
            <a:off x="5006161" y="2271708"/>
            <a:ext cx="2179675" cy="2376492"/>
          </a:xfrm>
          <a:prstGeom prst="rect">
            <a:avLst/>
          </a:prstGeom>
          <a:solidFill>
            <a:srgbClr val="00386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492407" y="1506022"/>
            <a:ext cx="306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State </a:t>
            </a:r>
            <a:r>
              <a:rPr lang="en-US" sz="3200" dirty="0" smtClean="0"/>
              <a:t>of Minnesota pays </a:t>
            </a:r>
            <a:r>
              <a:rPr lang="en-US" sz="3200" dirty="0"/>
              <a:t>the </a:t>
            </a:r>
            <a:r>
              <a:rPr lang="en-US" sz="3200" dirty="0" smtClean="0"/>
              <a:t>rest.</a:t>
            </a:r>
            <a:endParaRPr lang="en-US" sz="3200" dirty="0"/>
          </a:p>
        </p:txBody>
      </p:sp>
      <p:sp>
        <p:nvSpPr>
          <p:cNvPr id="23" name="Rectangle 22"/>
          <p:cNvSpPr/>
          <p:nvPr/>
        </p:nvSpPr>
        <p:spPr>
          <a:xfrm>
            <a:off x="5006161" y="4648200"/>
            <a:ext cx="2179675" cy="1616041"/>
          </a:xfrm>
          <a:prstGeom prst="rect">
            <a:avLst/>
          </a:prstGeom>
          <a:solidFill>
            <a:srgbClr val="78BE21"/>
          </a:solidFill>
          <a:ln w="38100">
            <a:solidFill>
              <a:srgbClr val="78BE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Elbow Connector 28"/>
          <p:cNvCxnSpPr>
            <a:stCxn id="5" idx="2"/>
          </p:cNvCxnSpPr>
          <p:nvPr/>
        </p:nvCxnSpPr>
        <p:spPr>
          <a:xfrm rot="16200000" flipH="1">
            <a:off x="2600207" y="3397655"/>
            <a:ext cx="2517050" cy="1873105"/>
          </a:xfrm>
          <a:prstGeom prst="bentConnector3">
            <a:avLst>
              <a:gd name="adj1" fmla="val 100017"/>
            </a:avLst>
          </a:prstGeom>
          <a:ln w="76200">
            <a:solidFill>
              <a:srgbClr val="78BE2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rot="5400000">
            <a:off x="7838055" y="2621625"/>
            <a:ext cx="720442" cy="1628557"/>
          </a:xfrm>
          <a:prstGeom prst="bentConnector2">
            <a:avLst/>
          </a:prstGeom>
          <a:ln w="76200">
            <a:solidFill>
              <a:srgbClr val="003865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396768" y="1824335"/>
            <a:ext cx="1358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Max Rate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201342" y="67799"/>
            <a:ext cx="77893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 Housing Support Basics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37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2359098" y="2284822"/>
            <a:ext cx="931864" cy="76830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783 SSI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782266" y="4783368"/>
            <a:ext cx="2085527" cy="19670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392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Housing Assistance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 Needs Payment)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430270" y="2683481"/>
            <a:ext cx="889000" cy="1592262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2051241" y="3942784"/>
            <a:ext cx="2861440" cy="1014097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490" y="986231"/>
            <a:ext cx="1797387" cy="139477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0490" y="2883453"/>
            <a:ext cx="1718654" cy="278457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0351" y="1160397"/>
            <a:ext cx="1675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Federal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0351" y="5083922"/>
            <a:ext cx="1675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State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534823" y="1674004"/>
            <a:ext cx="3377858" cy="141364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457616" y="132243"/>
            <a:ext cx="68343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MSA – Housing Assistance</a:t>
            </a:r>
            <a:endParaRPr lang="en-US" sz="4800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725347" y="1519847"/>
            <a:ext cx="7566576" cy="3598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912681" y="1227659"/>
            <a:ext cx="69121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SNAP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2359098" y="3755515"/>
            <a:ext cx="860423" cy="7592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81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MSA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6410741" y="3755515"/>
            <a:ext cx="2545000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6640477" y="4009955"/>
            <a:ext cx="2085527" cy="15971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$1256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 directed to personal expenses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39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33525" y="0"/>
            <a:ext cx="8077200" cy="14493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/>
              <a:t>Minnesota Supplemental Aid (MSA)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533525" y="1828800"/>
            <a:ext cx="8972550" cy="5029200"/>
          </a:xfrm>
        </p:spPr>
        <p:txBody>
          <a:bodyPr rtlCol="0">
            <a:normAutofit/>
          </a:bodyPr>
          <a:lstStyle/>
          <a:p>
            <a:pPr marL="265176" lvl="1" indent="-137160">
              <a:spcBef>
                <a:spcPts val="600"/>
              </a:spcBef>
              <a:defRPr/>
            </a:pPr>
            <a:r>
              <a:rPr lang="en-US" altLang="en-US" sz="3200" dirty="0"/>
              <a:t>State-funded monthly cash supplement for some SSI recipients and low-income RSDI recipients</a:t>
            </a:r>
          </a:p>
          <a:p>
            <a:pPr marL="265176" lvl="1" indent="-137160">
              <a:spcBef>
                <a:spcPts val="600"/>
              </a:spcBef>
              <a:defRPr/>
            </a:pPr>
            <a:r>
              <a:rPr lang="en-US" altLang="en-US" sz="3200" dirty="0"/>
              <a:t>31,000 recipients, $37M program cost</a:t>
            </a:r>
          </a:p>
          <a:p>
            <a:pPr marL="265176" lvl="1" indent="-137160">
              <a:spcBef>
                <a:spcPts val="600"/>
              </a:spcBef>
              <a:defRPr/>
            </a:pPr>
            <a:r>
              <a:rPr lang="en-US" altLang="en-US" sz="3200" dirty="0"/>
              <a:t>Must be over age 18 (unless blind), and:</a:t>
            </a:r>
          </a:p>
          <a:p>
            <a:pPr marL="200025" lvl="1" indent="0">
              <a:spcBef>
                <a:spcPts val="600"/>
              </a:spcBef>
              <a:buNone/>
              <a:defRPr/>
            </a:pPr>
            <a:r>
              <a:rPr lang="en-US" altLang="en-US" sz="3200" dirty="0"/>
              <a:t>	(1) Receiving any amount of SSI, or</a:t>
            </a:r>
          </a:p>
          <a:p>
            <a:pPr marL="200025" lvl="1" indent="0">
              <a:spcBef>
                <a:spcPts val="600"/>
              </a:spcBef>
              <a:buNone/>
              <a:defRPr/>
            </a:pPr>
            <a:r>
              <a:rPr lang="en-US" altLang="en-US" sz="3200" dirty="0"/>
              <a:t>	(2) Would receive SSI but for excess income 	(and over 65, blind, or disabled)</a:t>
            </a:r>
          </a:p>
          <a:p>
            <a:pPr marL="91440" indent="-91440">
              <a:defRPr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6736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954024" y="154305"/>
            <a:ext cx="10360152" cy="914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b="1" dirty="0"/>
              <a:t>Supplemental Security Income (SSI)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52462" y="1352550"/>
            <a:ext cx="10963275" cy="4648200"/>
          </a:xfrm>
        </p:spPr>
        <p:txBody>
          <a:bodyPr rtlCol="0">
            <a:noAutofit/>
          </a:bodyPr>
          <a:lstStyle/>
          <a:p>
            <a:pPr marL="400050" lvl="1" indent="0">
              <a:buNone/>
              <a:defRPr/>
            </a:pPr>
            <a:r>
              <a:rPr lang="en-US" sz="2800" dirty="0"/>
              <a:t>SSI is a federal cash assistance program for people who:</a:t>
            </a:r>
          </a:p>
          <a:p>
            <a:pPr marL="857250" lvl="1" indent="-457200">
              <a:defRPr/>
            </a:pPr>
            <a:r>
              <a:rPr lang="en-US" sz="2800" dirty="0"/>
              <a:t>Are elderly (over 65), blind, or disabled, and</a:t>
            </a:r>
          </a:p>
          <a:p>
            <a:pPr marL="857250" lvl="1" indent="-457200">
              <a:defRPr/>
            </a:pPr>
            <a:r>
              <a:rPr lang="en-US" sz="2800" dirty="0"/>
              <a:t>Have limited income and resources</a:t>
            </a:r>
          </a:p>
          <a:p>
            <a:pPr marL="857250" lvl="1" indent="-457200">
              <a:buFont typeface="Wingdings" panose="05000000000000000000" pitchFamily="2" charset="2"/>
              <a:buChar char="Ø"/>
              <a:defRPr/>
            </a:pPr>
            <a:r>
              <a:rPr lang="en-US" sz="2800" dirty="0"/>
              <a:t>SSI is an entitlement program; RSDI (aka SSDI) is a disability insurance program </a:t>
            </a:r>
          </a:p>
          <a:p>
            <a:pPr marL="400050" lvl="1" indent="0">
              <a:buNone/>
              <a:defRPr/>
            </a:pPr>
            <a:r>
              <a:rPr lang="en-US" sz="2800" dirty="0"/>
              <a:t>2020 SSI rates (Federal Benefit Rate or FBR):</a:t>
            </a:r>
          </a:p>
          <a:p>
            <a:pPr marL="857250" lvl="1" indent="-457200">
              <a:defRPr/>
            </a:pPr>
            <a:r>
              <a:rPr lang="en-US" sz="2800" dirty="0"/>
              <a:t>$783/month-individual  </a:t>
            </a:r>
            <a:r>
              <a:rPr lang="en-US" sz="2800" dirty="0">
                <a:solidFill>
                  <a:srgbClr val="FF0000"/>
                </a:solidFill>
              </a:rPr>
              <a:t>($794 on 1/1/2021)</a:t>
            </a:r>
          </a:p>
          <a:p>
            <a:pPr marL="857250" lvl="1" indent="-457200">
              <a:defRPr/>
            </a:pPr>
            <a:r>
              <a:rPr lang="en-US" sz="2800" dirty="0"/>
              <a:t>$1,175/month-couple    </a:t>
            </a:r>
            <a:r>
              <a:rPr lang="en-US" sz="2800" dirty="0">
                <a:solidFill>
                  <a:srgbClr val="FF0000"/>
                </a:solidFill>
              </a:rPr>
              <a:t>($1,191 on 1/1/2021)</a:t>
            </a:r>
            <a:endParaRPr lang="en-US" sz="2800" b="1" dirty="0">
              <a:solidFill>
                <a:srgbClr val="FF0000"/>
              </a:solidFill>
            </a:endParaRPr>
          </a:p>
          <a:p>
            <a:pPr marL="857250" lvl="1" indent="-457200">
              <a:defRPr/>
            </a:pPr>
            <a:r>
              <a:rPr lang="en-US" sz="2800" dirty="0"/>
              <a:t>Some people get both SSI </a:t>
            </a:r>
            <a:r>
              <a:rPr lang="en-US" sz="2800" u="sng" dirty="0"/>
              <a:t>and</a:t>
            </a:r>
            <a:r>
              <a:rPr lang="en-US" sz="2800" dirty="0"/>
              <a:t> RSDI benefits</a:t>
            </a:r>
          </a:p>
        </p:txBody>
      </p:sp>
    </p:spTree>
    <p:extLst>
      <p:ext uri="{BB962C8B-B14F-4D97-AF65-F5344CB8AC3E}">
        <p14:creationId xmlns:p14="http://schemas.microsoft.com/office/powerpoint/2010/main" val="329027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2143919" y="1638301"/>
            <a:ext cx="7931150" cy="443547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 dirty="0"/>
              <a:t>People don’t get MSA automatically when approved for SSI.  They must apply for MSA:</a:t>
            </a:r>
            <a:br>
              <a:rPr lang="en-US" altLang="en-US" sz="3200" dirty="0"/>
            </a:br>
            <a:endParaRPr lang="en-US" altLang="en-US" sz="3200" dirty="0"/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3200" dirty="0"/>
              <a:t>Online</a:t>
            </a:r>
            <a:r>
              <a:rPr lang="en-US" altLang="en-US" sz="3200" b="1" dirty="0"/>
              <a:t>: </a:t>
            </a:r>
            <a:r>
              <a:rPr lang="en-US" altLang="en-US" sz="3200" dirty="0">
                <a:hlinkClick r:id="rId3"/>
              </a:rPr>
              <a:t>https://applymn.dhs.mn.gov/</a:t>
            </a:r>
            <a:r>
              <a:rPr lang="en-US" altLang="en-US" sz="3200" dirty="0"/>
              <a:t> or</a:t>
            </a:r>
            <a:endParaRPr lang="en-US" altLang="en-US" sz="3200" b="1" dirty="0"/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3200" dirty="0"/>
              <a:t>Using the </a:t>
            </a:r>
            <a:r>
              <a:rPr lang="en-US" altLang="en-US" sz="3200" dirty="0">
                <a:hlinkClick r:id="rId4"/>
              </a:rPr>
              <a:t>Combined Application Form</a:t>
            </a:r>
            <a:r>
              <a:rPr lang="en-US" altLang="en-US" sz="3200" dirty="0"/>
              <a:t> (DHS-5223).</a:t>
            </a:r>
            <a:r>
              <a:rPr lang="en-US" altLang="en-US" sz="3200" b="1" dirty="0"/>
              <a:t>  </a:t>
            </a:r>
            <a:r>
              <a:rPr lang="en-US" altLang="en-US" sz="3200" dirty="0"/>
              <a:t>Check the “cash” box on page 1 and sign/date.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66144" y="18097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Applying For Assistance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973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41276"/>
            <a:ext cx="5486400" cy="6829425"/>
          </a:xfrm>
        </p:spPr>
      </p:pic>
      <p:sp>
        <p:nvSpPr>
          <p:cNvPr id="8" name="Right Arrow 7"/>
          <p:cNvSpPr/>
          <p:nvPr/>
        </p:nvSpPr>
        <p:spPr>
          <a:xfrm>
            <a:off x="2438400" y="358140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4000" b="1" dirty="0"/>
              <a:t>Combined application - Question 24</a:t>
            </a:r>
          </a:p>
        </p:txBody>
      </p:sp>
      <p:pic>
        <p:nvPicPr>
          <p:cNvPr id="15363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" t="9784" r="53181" b="32796"/>
          <a:stretch>
            <a:fillRect/>
          </a:stretch>
        </p:blipFill>
        <p:spPr>
          <a:xfrm>
            <a:off x="2451101" y="2286001"/>
            <a:ext cx="7591425" cy="3186113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3/2/2018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607A5-3D70-487E-9CDA-B9D564118240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1828801" y="4343400"/>
            <a:ext cx="733425" cy="3635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6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3198" y="0"/>
            <a:ext cx="7290054" cy="149961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b="1" dirty="0" smtClean="0"/>
              <a:t>MSA benefits</a:t>
            </a:r>
            <a:endParaRPr lang="en-US" sz="4000" b="1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346325" y="1846264"/>
            <a:ext cx="7543800" cy="447833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  <a:defRPr/>
            </a:pPr>
            <a:r>
              <a:rPr lang="en-US" altLang="en-US" sz="3600" b="1" dirty="0"/>
              <a:t>$783  SSI</a:t>
            </a:r>
          </a:p>
          <a:p>
            <a:pPr marL="0" indent="0" algn="ctr" eaLnBrk="1" hangingPunct="1">
              <a:buNone/>
              <a:defRPr/>
            </a:pPr>
            <a:r>
              <a:rPr lang="en-US" altLang="en-US" sz="3600" b="1" u="sng" dirty="0"/>
              <a:t>+ $81</a:t>
            </a:r>
            <a:r>
              <a:rPr lang="en-US" altLang="en-US" sz="3600" b="1" dirty="0"/>
              <a:t>   MSA</a:t>
            </a:r>
          </a:p>
          <a:p>
            <a:pPr marL="0" indent="0" algn="ctr" eaLnBrk="1" hangingPunct="1">
              <a:buNone/>
              <a:defRPr/>
            </a:pPr>
            <a:r>
              <a:rPr lang="en-US" altLang="en-US" sz="3600" b="1" dirty="0"/>
              <a:t>$864 </a:t>
            </a:r>
            <a:r>
              <a:rPr lang="en-US" altLang="en-US" sz="3600" b="1" dirty="0" smtClean="0"/>
              <a:t>total</a:t>
            </a:r>
          </a:p>
          <a:p>
            <a:pPr marL="0" indent="0" algn="ctr" eaLnBrk="1" hangingPunct="1">
              <a:buNone/>
              <a:defRPr/>
            </a:pPr>
            <a:endParaRPr lang="en-US" altLang="en-US" sz="3300" dirty="0" smtClean="0"/>
          </a:p>
          <a:p>
            <a:pPr eaLnBrk="1" hangingPunct="1">
              <a:defRPr/>
            </a:pPr>
            <a:r>
              <a:rPr lang="en-US" altLang="en-US" sz="2400" dirty="0"/>
              <a:t>Additional MSA “special needs” benefits can include:</a:t>
            </a:r>
          </a:p>
          <a:p>
            <a:pPr eaLnBrk="1" hangingPunct="1">
              <a:defRPr/>
            </a:pPr>
            <a:r>
              <a:rPr lang="en-US" altLang="en-US" sz="2400" dirty="0"/>
              <a:t>Representative payee fees ($25/month)</a:t>
            </a:r>
          </a:p>
          <a:p>
            <a:pPr eaLnBrk="1" hangingPunct="1">
              <a:defRPr/>
            </a:pPr>
            <a:r>
              <a:rPr lang="en-US" altLang="en-US" sz="2400" dirty="0"/>
              <a:t>Guardian/Conservator fees (up to $100/month)</a:t>
            </a:r>
          </a:p>
          <a:p>
            <a:pPr eaLnBrk="1" hangingPunct="1">
              <a:defRPr/>
            </a:pPr>
            <a:r>
              <a:rPr lang="en-US" altLang="en-US" sz="2400" dirty="0"/>
              <a:t>Special diets (if prescribed by doctor; amount varies)</a:t>
            </a:r>
          </a:p>
        </p:txBody>
      </p:sp>
    </p:spTree>
    <p:extLst>
      <p:ext uri="{BB962C8B-B14F-4D97-AF65-F5344CB8AC3E}">
        <p14:creationId xmlns:p14="http://schemas.microsoft.com/office/powerpoint/2010/main" val="366825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2154891" y="76200"/>
            <a:ext cx="8229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b="1" dirty="0"/>
              <a:t>MSA </a:t>
            </a:r>
            <a:r>
              <a:rPr lang="en-US" sz="4000" b="1" dirty="0" smtClean="0"/>
              <a:t>Housing Assistance</a:t>
            </a:r>
            <a:endParaRPr lang="en-US" sz="4000" b="1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676400" y="1600201"/>
            <a:ext cx="7848600" cy="4678363"/>
          </a:xfrm>
        </p:spPr>
        <p:txBody>
          <a:bodyPr/>
          <a:lstStyle/>
          <a:p>
            <a:pPr marL="822325" lvl="1" indent="-457200">
              <a:spcAft>
                <a:spcPts val="600"/>
              </a:spcAft>
            </a:pPr>
            <a:endParaRPr lang="en-US" altLang="en-US" sz="3200" dirty="0"/>
          </a:p>
          <a:p>
            <a:pPr marL="822325" lvl="1" indent="-457200">
              <a:spcAft>
                <a:spcPts val="600"/>
              </a:spcAft>
            </a:pPr>
            <a:r>
              <a:rPr lang="en-US" altLang="en-US" sz="3600" dirty="0"/>
              <a:t>Must be eligible for MSA </a:t>
            </a:r>
            <a:r>
              <a:rPr lang="en-US" altLang="en-US" sz="3600" b="1" dirty="0"/>
              <a:t>and</a:t>
            </a:r>
          </a:p>
          <a:p>
            <a:pPr marL="822325" lvl="1" indent="-457200">
              <a:spcAft>
                <a:spcPts val="600"/>
              </a:spcAft>
            </a:pPr>
            <a:r>
              <a:rPr lang="en-US" altLang="en-US" sz="3600" dirty="0"/>
              <a:t>Be under age 65 when applying </a:t>
            </a:r>
            <a:r>
              <a:rPr lang="en-US" altLang="en-US" sz="3600" b="1" dirty="0"/>
              <a:t>and</a:t>
            </a:r>
          </a:p>
          <a:p>
            <a:pPr marL="822325" lvl="1" indent="-457200">
              <a:spcAft>
                <a:spcPts val="600"/>
              </a:spcAft>
            </a:pPr>
            <a:r>
              <a:rPr lang="en-US" altLang="en-US" sz="3600" dirty="0"/>
              <a:t>Have monthly housing </a:t>
            </a:r>
            <a:r>
              <a:rPr lang="en-US" altLang="en-US" sz="3600" dirty="0" smtClean="0"/>
              <a:t>costs of more </a:t>
            </a:r>
            <a:r>
              <a:rPr lang="en-US" altLang="en-US" sz="3600" dirty="0"/>
              <a:t>than 40% of gross monthly </a:t>
            </a:r>
            <a:r>
              <a:rPr lang="en-US" altLang="en-US" sz="3600" dirty="0" smtClean="0"/>
              <a:t>income </a:t>
            </a:r>
          </a:p>
          <a:p>
            <a:pPr marL="1279525" lvl="2" indent="-457200">
              <a:spcAft>
                <a:spcPts val="600"/>
              </a:spcAft>
            </a:pPr>
            <a:r>
              <a:rPr lang="en-US" altLang="en-US" sz="2400" dirty="0" smtClean="0"/>
              <a:t>Housing Costs = Rent and Utilities</a:t>
            </a:r>
          </a:p>
          <a:p>
            <a:pPr marL="1279525" lvl="2" indent="-457200">
              <a:spcAft>
                <a:spcPts val="600"/>
              </a:spcAft>
            </a:pPr>
            <a:r>
              <a:rPr lang="en-US" altLang="en-US" sz="2400" dirty="0" smtClean="0"/>
              <a:t>Gross monthly income does NOT include </a:t>
            </a:r>
            <a:r>
              <a:rPr lang="en-US" altLang="en-US" sz="2400" dirty="0"/>
              <a:t>MSA </a:t>
            </a:r>
            <a:r>
              <a:rPr lang="en-US" altLang="en-US" sz="2400" dirty="0" smtClean="0"/>
              <a:t>benefits</a:t>
            </a:r>
            <a:r>
              <a:rPr lang="en-US" altLang="en-US" sz="2400" dirty="0"/>
              <a:t>	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83413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981200" y="114300"/>
            <a:ext cx="8229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b="1" dirty="0"/>
              <a:t>MSA </a:t>
            </a:r>
            <a:r>
              <a:rPr lang="en-US" sz="4000" b="1" dirty="0" smtClean="0"/>
              <a:t>Housing Assistance</a:t>
            </a:r>
            <a:endParaRPr lang="en-US" sz="4000" b="1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676400" y="1514475"/>
            <a:ext cx="8839200" cy="5029200"/>
          </a:xfrm>
        </p:spPr>
        <p:txBody>
          <a:bodyPr>
            <a:normAutofit lnSpcReduction="10000"/>
          </a:bodyPr>
          <a:lstStyle/>
          <a:p>
            <a:pPr marL="200025" lvl="1" indent="0">
              <a:buNone/>
            </a:pPr>
            <a:r>
              <a:rPr lang="en-US" altLang="en-US" sz="3400" b="1" dirty="0"/>
              <a:t>and one of the following…</a:t>
            </a:r>
          </a:p>
          <a:p>
            <a:pPr lvl="2" eaLnBrk="1" hangingPunct="1"/>
            <a:r>
              <a:rPr lang="en-US" altLang="en-US" sz="3200" dirty="0"/>
              <a:t>Relocating from an institution (hospital, nursing facility, RTC, ICF-DD or IRTS program); or</a:t>
            </a:r>
          </a:p>
          <a:p>
            <a:pPr lvl="2" eaLnBrk="1" hangingPunct="1"/>
            <a:r>
              <a:rPr lang="en-US" altLang="en-US" sz="3200" dirty="0"/>
              <a:t>Eligible for Personal Care Assistance (PCA) services; or</a:t>
            </a:r>
            <a:endParaRPr lang="en-US" altLang="en-US" sz="3200" b="1" u="sng" dirty="0"/>
          </a:p>
          <a:p>
            <a:pPr lvl="2" eaLnBrk="1" hangingPunct="1"/>
            <a:r>
              <a:rPr lang="en-US" altLang="en-US" sz="3200" dirty="0"/>
              <a:t>Receiving waivered services; or </a:t>
            </a:r>
            <a:endParaRPr lang="en-US" altLang="en-US" sz="3200" b="1" u="sng" dirty="0"/>
          </a:p>
          <a:p>
            <a:pPr lvl="2" eaLnBrk="1" hangingPunct="1"/>
            <a:r>
              <a:rPr lang="en-US" altLang="en-US" sz="3200" i="1" dirty="0">
                <a:solidFill>
                  <a:srgbClr val="FF0000"/>
                </a:solidFill>
              </a:rPr>
              <a:t>Transitioning from Housing Support </a:t>
            </a:r>
            <a:r>
              <a:rPr lang="en-US" altLang="en-US" sz="2700" dirty="0"/>
              <a:t>					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3765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2374773" y="-110109"/>
            <a:ext cx="7290054" cy="1499616"/>
          </a:xfrm>
        </p:spPr>
        <p:txBody>
          <a:bodyPr/>
          <a:lstStyle/>
          <a:p>
            <a:pPr algn="ctr">
              <a:defRPr/>
            </a:pPr>
            <a:r>
              <a:rPr lang="en-US" sz="4000" b="1" dirty="0"/>
              <a:t>MSA </a:t>
            </a:r>
            <a:r>
              <a:rPr lang="en-US" sz="4000" b="1" dirty="0" smtClean="0"/>
              <a:t>Housing Assistance</a:t>
            </a:r>
            <a:endParaRPr lang="en-US" sz="4000" b="1" dirty="0"/>
          </a:p>
        </p:txBody>
      </p:sp>
      <p:sp>
        <p:nvSpPr>
          <p:cNvPr id="22531" name="Content Placeholder 1"/>
          <p:cNvSpPr>
            <a:spLocks noGrp="1"/>
          </p:cNvSpPr>
          <p:nvPr>
            <p:ph idx="1"/>
          </p:nvPr>
        </p:nvSpPr>
        <p:spPr>
          <a:xfrm>
            <a:off x="2743200" y="1743075"/>
            <a:ext cx="6553200" cy="4343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sz="3200" b="1" dirty="0"/>
              <a:t>   $783  	SSI</a:t>
            </a:r>
          </a:p>
          <a:p>
            <a:pPr marL="0" indent="0">
              <a:buNone/>
            </a:pPr>
            <a:r>
              <a:rPr lang="en-US" altLang="en-US" sz="3200" b="1" dirty="0"/>
              <a:t>+   $81  	MSA</a:t>
            </a:r>
          </a:p>
          <a:p>
            <a:pPr marL="0" indent="0">
              <a:buNone/>
            </a:pPr>
            <a:r>
              <a:rPr lang="en-US" altLang="en-US" sz="3200" b="1" dirty="0"/>
              <a:t>+ $392     MSA Housing Assistance*</a:t>
            </a:r>
          </a:p>
          <a:p>
            <a:pPr marL="0" indent="0">
              <a:buNone/>
            </a:pPr>
            <a:r>
              <a:rPr lang="en-US" altLang="en-US" sz="3200" b="1" dirty="0"/>
              <a:t>$ 1,256  	Total Income</a:t>
            </a:r>
          </a:p>
          <a:p>
            <a:pPr marL="0" indent="0">
              <a:buNone/>
            </a:pPr>
            <a:r>
              <a:rPr lang="en-US" altLang="en-US" sz="3200" b="1" dirty="0"/>
              <a:t/>
            </a:r>
            <a:br>
              <a:rPr lang="en-US" altLang="en-US" sz="3200" b="1" dirty="0"/>
            </a:br>
            <a:r>
              <a:rPr lang="en-US" altLang="en-US" sz="2400" dirty="0"/>
              <a:t>This is a 60% increase in income over SSI alone!</a:t>
            </a:r>
          </a:p>
          <a:p>
            <a:pPr marL="0" indent="0">
              <a:buNone/>
            </a:pPr>
            <a:r>
              <a:rPr lang="en-US" altLang="en-US" sz="2400" i="1" dirty="0"/>
              <a:t>Caveat: Any increase in MSA benefits may decrease SNAP benefits. The impact depends on many factors.</a:t>
            </a:r>
            <a:endParaRPr lang="en-US" altLang="en-US" sz="2400" b="1" i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933700" y="3609975"/>
            <a:ext cx="1066800" cy="0"/>
          </a:xfrm>
          <a:prstGeom prst="line">
            <a:avLst/>
          </a:prstGeom>
          <a:ln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05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90656"/>
            <a:ext cx="10360152" cy="457200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3500" dirty="0">
                <a:solidFill>
                  <a:srgbClr val="003865"/>
                </a:solidFill>
              </a:rPr>
              <a:t>100% state-funded income support to pay for housing expenses, and sometimes additional services</a:t>
            </a:r>
          </a:p>
          <a:p>
            <a:pPr lvl="1">
              <a:spcAft>
                <a:spcPts val="600"/>
              </a:spcAft>
            </a:pPr>
            <a:r>
              <a:rPr lang="en-US" sz="3200" dirty="0" smtClean="0">
                <a:solidFill>
                  <a:srgbClr val="003865"/>
                </a:solidFill>
              </a:rPr>
              <a:t>Always</a:t>
            </a:r>
          </a:p>
          <a:p>
            <a:pPr lvl="2">
              <a:spcAft>
                <a:spcPts val="600"/>
              </a:spcAft>
            </a:pPr>
            <a:r>
              <a:rPr lang="en-US" sz="2800" dirty="0" smtClean="0">
                <a:solidFill>
                  <a:srgbClr val="003865"/>
                </a:solidFill>
              </a:rPr>
              <a:t>Room </a:t>
            </a:r>
            <a:r>
              <a:rPr lang="en-US" sz="2800" dirty="0">
                <a:solidFill>
                  <a:srgbClr val="003865"/>
                </a:solidFill>
              </a:rPr>
              <a:t>and Board, up to </a:t>
            </a:r>
            <a:r>
              <a:rPr lang="en-US" sz="2800" dirty="0">
                <a:solidFill>
                  <a:srgbClr val="FF0000"/>
                </a:solidFill>
              </a:rPr>
              <a:t>$</a:t>
            </a:r>
            <a:r>
              <a:rPr lang="en-US" sz="2800" dirty="0" smtClean="0">
                <a:solidFill>
                  <a:srgbClr val="FF0000"/>
                </a:solidFill>
              </a:rPr>
              <a:t>934 </a:t>
            </a:r>
            <a:r>
              <a:rPr lang="en-US" sz="2800" dirty="0">
                <a:solidFill>
                  <a:srgbClr val="003865"/>
                </a:solidFill>
              </a:rPr>
              <a:t>per month (20,000 people</a:t>
            </a:r>
            <a:r>
              <a:rPr lang="en-US" sz="2800" dirty="0" smtClean="0">
                <a:solidFill>
                  <a:srgbClr val="003865"/>
                </a:solidFill>
              </a:rPr>
              <a:t>)</a:t>
            </a:r>
          </a:p>
          <a:p>
            <a:pPr lvl="3">
              <a:spcAft>
                <a:spcPts val="600"/>
              </a:spcAft>
            </a:pPr>
            <a:r>
              <a:rPr lang="en-US" sz="2800" dirty="0" smtClean="0">
                <a:solidFill>
                  <a:srgbClr val="003865"/>
                </a:solidFill>
              </a:rPr>
              <a:t>Starting </a:t>
            </a:r>
            <a:r>
              <a:rPr lang="en-US" sz="2800" dirty="0" smtClean="0">
                <a:solidFill>
                  <a:srgbClr val="FF0000"/>
                </a:solidFill>
              </a:rPr>
              <a:t>7/1/2020</a:t>
            </a:r>
            <a:endParaRPr lang="en-US" sz="2800" dirty="0">
              <a:solidFill>
                <a:srgbClr val="FF0000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3200" dirty="0" smtClean="0">
                <a:solidFill>
                  <a:srgbClr val="003865"/>
                </a:solidFill>
              </a:rPr>
              <a:t>Sometimes </a:t>
            </a:r>
          </a:p>
          <a:p>
            <a:pPr lvl="2">
              <a:spcAft>
                <a:spcPts val="600"/>
              </a:spcAft>
            </a:pPr>
            <a:r>
              <a:rPr lang="en-US" sz="2800" dirty="0" smtClean="0">
                <a:solidFill>
                  <a:srgbClr val="003865"/>
                </a:solidFill>
              </a:rPr>
              <a:t>Supplemental </a:t>
            </a:r>
            <a:r>
              <a:rPr lang="en-US" sz="2800" dirty="0">
                <a:solidFill>
                  <a:srgbClr val="003865"/>
                </a:solidFill>
              </a:rPr>
              <a:t>Services, </a:t>
            </a:r>
            <a:r>
              <a:rPr lang="en-US" sz="2800" dirty="0">
                <a:solidFill>
                  <a:srgbClr val="FF0000"/>
                </a:solidFill>
              </a:rPr>
              <a:t>$482.84</a:t>
            </a:r>
            <a:r>
              <a:rPr lang="en-US" sz="2800" dirty="0">
                <a:solidFill>
                  <a:srgbClr val="003865"/>
                </a:solidFill>
              </a:rPr>
              <a:t>, </a:t>
            </a:r>
            <a:r>
              <a:rPr lang="en-US" sz="2800" i="1" dirty="0">
                <a:solidFill>
                  <a:srgbClr val="003865"/>
                </a:solidFill>
              </a:rPr>
              <a:t>or higher if approved by legislature </a:t>
            </a:r>
            <a:r>
              <a:rPr lang="en-US" sz="2800" dirty="0">
                <a:solidFill>
                  <a:srgbClr val="003865"/>
                </a:solidFill>
              </a:rPr>
              <a:t>(5,800 people</a:t>
            </a:r>
            <a:r>
              <a:rPr lang="en-US" sz="2800" dirty="0" smtClean="0">
                <a:solidFill>
                  <a:srgbClr val="003865"/>
                </a:solidFill>
              </a:rPr>
              <a:t>)</a:t>
            </a:r>
            <a:endParaRPr lang="en-US" sz="4000" dirty="0" smtClean="0">
              <a:solidFill>
                <a:srgbClr val="003865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US" dirty="0" smtClean="0"/>
          </a:p>
          <a:p>
            <a:pPr>
              <a:spcAft>
                <a:spcPts val="600"/>
              </a:spcAft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99820" y="102155"/>
            <a:ext cx="77893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 Housing Support Basics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18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142874" y="1571627"/>
            <a:ext cx="11896725" cy="5133974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b="1" dirty="0" smtClean="0"/>
              <a:t>I have a client on SSI who wants to transition from Housing Support to MSA Housing Assistance. What should I know?</a:t>
            </a:r>
          </a:p>
          <a:p>
            <a:pPr lvl="1"/>
            <a:r>
              <a:rPr lang="en-US" altLang="en-US" dirty="0" smtClean="0"/>
              <a:t>Plan ahead so there is no gap in funding. County needs AT LEAST one full month to turn HS off and MSA HA on.</a:t>
            </a:r>
          </a:p>
          <a:p>
            <a:pPr lvl="1"/>
            <a:r>
              <a:rPr lang="en-US" altLang="en-US" dirty="0"/>
              <a:t>Is this client moving from a Housing Support facility (like a board and lodge) or are they “transitioning in place” (like in an LTH supportive housing program)? How much independent living experience does the client have?</a:t>
            </a:r>
          </a:p>
          <a:p>
            <a:pPr lvl="1"/>
            <a:r>
              <a:rPr lang="en-US" altLang="en-US" dirty="0"/>
              <a:t>Will you continue to provide services? Is this client on a waiver or eligible for Housing Stabilization Services? Coordinate this carefully.</a:t>
            </a:r>
          </a:p>
          <a:p>
            <a:pPr lvl="1"/>
            <a:r>
              <a:rPr lang="en-US" altLang="en-US" dirty="0" smtClean="0"/>
              <a:t>Talk with the client’s financial worker. Provide all verifications showing the client is eligible, up front.</a:t>
            </a:r>
          </a:p>
          <a:p>
            <a:pPr lvl="1"/>
            <a:r>
              <a:rPr lang="en-US" altLang="en-US" dirty="0" smtClean="0"/>
              <a:t>Can this client manage their finances appropriately, or will they need help? Stress the importance of budgeting. </a:t>
            </a:r>
          </a:p>
          <a:p>
            <a:pPr lvl="1"/>
            <a:r>
              <a:rPr lang="en-US" altLang="en-US" dirty="0" smtClean="0"/>
              <a:t>Communicate with the landlord so there are no surprises about changes in the way rent is paid, or by whom. 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95324" y="-110109"/>
            <a:ext cx="10677525" cy="149961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b="1" dirty="0" smtClean="0"/>
              <a:t>Scenario: Transition from Housing Support to MSA Housing Assistance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79620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047876"/>
            <a:ext cx="10515600" cy="3714749"/>
          </a:xfrm>
        </p:spPr>
        <p:txBody>
          <a:bodyPr>
            <a:normAutofit/>
          </a:bodyPr>
          <a:lstStyle/>
          <a:p>
            <a:pPr marL="571500" indent="-457200">
              <a:spcAft>
                <a:spcPts val="600"/>
              </a:spcAft>
            </a:pPr>
            <a:r>
              <a:rPr lang="en-US" sz="3200" dirty="0" smtClean="0"/>
              <a:t>For Housing Support questions, contact: </a:t>
            </a:r>
            <a:r>
              <a:rPr lang="en-US" sz="4000" b="1" dirty="0" smtClean="0">
                <a:solidFill>
                  <a:srgbClr val="FF0000"/>
                </a:solidFill>
                <a:hlinkClick r:id="rId3"/>
              </a:rPr>
              <a:t>dhs.dhs.grh@state.mn.us</a:t>
            </a:r>
            <a:endParaRPr lang="en-US" sz="3200" dirty="0" smtClean="0"/>
          </a:p>
          <a:p>
            <a:pPr marL="114300" indent="0">
              <a:spcAft>
                <a:spcPts val="600"/>
              </a:spcAft>
              <a:buNone/>
            </a:pPr>
            <a:endParaRPr lang="en-US" sz="3200" dirty="0"/>
          </a:p>
          <a:p>
            <a:pPr marL="571500" indent="-457200">
              <a:spcAft>
                <a:spcPts val="600"/>
              </a:spcAft>
            </a:pPr>
            <a:r>
              <a:rPr lang="en-US" altLang="en-US" sz="3200" dirty="0"/>
              <a:t>For MSA Housing Assistance questions, </a:t>
            </a:r>
            <a:r>
              <a:rPr lang="en-US" altLang="en-US" sz="3200" dirty="0" smtClean="0"/>
              <a:t>contact: </a:t>
            </a:r>
            <a:r>
              <a:rPr lang="en-US" sz="4000" b="1" dirty="0" smtClean="0">
                <a:hlinkClick r:id="rId4"/>
              </a:rPr>
              <a:t>john.petroskas@state.mn.us</a:t>
            </a:r>
            <a:endParaRPr lang="en-US" sz="3200" dirty="0"/>
          </a:p>
          <a:p>
            <a:pPr marL="571500" indent="-457200">
              <a:spcAft>
                <a:spcPts val="600"/>
              </a:spcAft>
            </a:pPr>
            <a:endParaRPr lang="en-US" sz="3200" dirty="0" smtClean="0"/>
          </a:p>
          <a:p>
            <a:pPr marL="571500" indent="-457200">
              <a:spcAft>
                <a:spcPts val="600"/>
              </a:spcAft>
            </a:pPr>
            <a:endParaRPr lang="en-US" sz="3200" dirty="0"/>
          </a:p>
          <a:p>
            <a:pPr marL="114300" indent="0">
              <a:spcAft>
                <a:spcPts val="600"/>
              </a:spcAft>
              <a:buNone/>
            </a:pPr>
            <a:endParaRPr lang="en-US" sz="2600" dirty="0" smtClean="0"/>
          </a:p>
          <a:p>
            <a:pPr marL="914400" lvl="2" indent="0">
              <a:spcAft>
                <a:spcPts val="600"/>
              </a:spcAft>
              <a:buNone/>
            </a:pPr>
            <a:endParaRPr lang="en-US" sz="2600" dirty="0" smtClean="0"/>
          </a:p>
          <a:p>
            <a:pPr marL="457200" lvl="1" indent="0">
              <a:spcAft>
                <a:spcPts val="600"/>
              </a:spcAft>
              <a:buNone/>
            </a:pPr>
            <a:endParaRPr lang="en-US" sz="26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838199" y="3259138"/>
            <a:ext cx="102870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600"/>
              </a:spcAft>
            </a:pP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4304255" y="131574"/>
            <a:ext cx="33548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Contact DHS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84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59" y="1458412"/>
            <a:ext cx="11357263" cy="4842376"/>
          </a:xfrm>
        </p:spPr>
        <p:txBody>
          <a:bodyPr>
            <a:noAutofit/>
          </a:bodyPr>
          <a:lstStyle/>
          <a:p>
            <a:r>
              <a:rPr lang="en-US" altLang="en-US" b="1" dirty="0" smtClean="0"/>
              <a:t>People have to apply</a:t>
            </a:r>
          </a:p>
          <a:p>
            <a:pPr lvl="1"/>
            <a:r>
              <a:rPr lang="en-US" altLang="en-US" sz="2000" dirty="0"/>
              <a:t>Combined Application </a:t>
            </a:r>
            <a:r>
              <a:rPr lang="en-US" altLang="en-US" sz="2000" dirty="0" smtClean="0"/>
              <a:t>Form (</a:t>
            </a:r>
            <a:r>
              <a:rPr lang="en-US" altLang="en-US" sz="2000" b="1" dirty="0" smtClean="0"/>
              <a:t>DHS-5223)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OR </a:t>
            </a:r>
            <a:r>
              <a:rPr lang="en-US" altLang="en-US" sz="2000" dirty="0" smtClean="0">
                <a:solidFill>
                  <a:srgbClr val="002060"/>
                </a:solidFill>
              </a:rPr>
              <a:t>Change </a:t>
            </a:r>
            <a:r>
              <a:rPr lang="en-US" altLang="en-US" sz="2000" dirty="0">
                <a:solidFill>
                  <a:srgbClr val="002060"/>
                </a:solidFill>
              </a:rPr>
              <a:t>Report Form </a:t>
            </a:r>
            <a:r>
              <a:rPr lang="en-US" altLang="en-US" sz="2000" b="1" dirty="0">
                <a:solidFill>
                  <a:srgbClr val="002060"/>
                </a:solidFill>
              </a:rPr>
              <a:t>(</a:t>
            </a:r>
            <a:r>
              <a:rPr lang="en-US" altLang="en-US" sz="2000" b="1" dirty="0" smtClean="0">
                <a:solidFill>
                  <a:srgbClr val="002060"/>
                </a:solidFill>
              </a:rPr>
              <a:t>DHS-2402) </a:t>
            </a:r>
            <a:r>
              <a:rPr lang="en-US" altLang="en-US" sz="2000" dirty="0" smtClean="0">
                <a:solidFill>
                  <a:srgbClr val="002060"/>
                </a:solidFill>
              </a:rPr>
              <a:t>if </a:t>
            </a:r>
            <a:r>
              <a:rPr lang="en-US" altLang="en-US" sz="2000" dirty="0">
                <a:solidFill>
                  <a:srgbClr val="002060"/>
                </a:solidFill>
              </a:rPr>
              <a:t>a person is open on a cash assistance program </a:t>
            </a:r>
            <a:r>
              <a:rPr lang="en-US" altLang="en-US" sz="2000" dirty="0" smtClean="0">
                <a:solidFill>
                  <a:srgbClr val="002060"/>
                </a:solidFill>
              </a:rPr>
              <a:t>already,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OR </a:t>
            </a:r>
            <a:r>
              <a:rPr lang="en-US" altLang="en-US" sz="2000" dirty="0" smtClean="0"/>
              <a:t>Online</a:t>
            </a:r>
            <a:r>
              <a:rPr lang="en-US" altLang="en-US" sz="2000" b="1" dirty="0" smtClean="0"/>
              <a:t> (applymn.org)</a:t>
            </a:r>
            <a:r>
              <a:rPr lang="en-US" altLang="en-US" sz="20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b="1" dirty="0"/>
              <a:t>People </a:t>
            </a:r>
            <a:r>
              <a:rPr lang="en-US" b="1" dirty="0" smtClean="0"/>
              <a:t>may have </a:t>
            </a:r>
            <a:r>
              <a:rPr lang="en-US" b="1" dirty="0"/>
              <a:t>to apply for other </a:t>
            </a:r>
            <a:r>
              <a:rPr lang="en-US" b="1" dirty="0" smtClean="0"/>
              <a:t>programs like SSI or RSDI.</a:t>
            </a:r>
          </a:p>
          <a:p>
            <a:pPr lvl="1"/>
            <a:r>
              <a:rPr lang="en-US" sz="2000" dirty="0"/>
              <a:t>Call Disability Hub for SOAR/SSI advocate </a:t>
            </a:r>
            <a:r>
              <a:rPr lang="en-US" sz="2000" dirty="0" smtClean="0"/>
              <a:t>connection: 866-333-2466</a:t>
            </a:r>
          </a:p>
          <a:p>
            <a:pPr lvl="1"/>
            <a:r>
              <a:rPr lang="en-US" sz="2000" dirty="0" smtClean="0"/>
              <a:t>“Good cause” exceptions </a:t>
            </a:r>
            <a:endParaRPr lang="en-US" sz="2000" dirty="0"/>
          </a:p>
          <a:p>
            <a:r>
              <a:rPr lang="en-US" b="1" dirty="0"/>
              <a:t>People need to report changes within 10 days.</a:t>
            </a:r>
          </a:p>
          <a:p>
            <a:r>
              <a:rPr lang="en-US" b="1" dirty="0"/>
              <a:t>People can be absent and not lose housing</a:t>
            </a:r>
            <a:r>
              <a:rPr lang="en-US" b="1" dirty="0" smtClean="0"/>
              <a:t>.</a:t>
            </a:r>
          </a:p>
          <a:p>
            <a:pPr lvl="1"/>
            <a:r>
              <a:rPr lang="en-US" sz="2000" dirty="0" smtClean="0"/>
              <a:t>18 days at a time, up to 60 </a:t>
            </a:r>
            <a:r>
              <a:rPr lang="en-US" sz="2000" dirty="0" smtClean="0"/>
              <a:t>days per year.</a:t>
            </a:r>
            <a:endParaRPr lang="en-US" sz="2000" dirty="0"/>
          </a:p>
          <a:p>
            <a:endParaRPr lang="en-US" sz="3600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spcAft>
                <a:spcPts val="600"/>
              </a:spcAft>
              <a:buNone/>
            </a:pPr>
            <a:endParaRPr lang="en-US" sz="3000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282734" y="84226"/>
            <a:ext cx="77893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 Housing Support Basics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84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1126986" y="3132109"/>
            <a:ext cx="973138" cy="6979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$104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(DHS)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Text Box 2"/>
          <p:cNvSpPr txBox="1">
            <a:spLocks noChangeArrowheads="1"/>
          </p:cNvSpPr>
          <p:nvPr/>
        </p:nvSpPr>
        <p:spPr bwMode="auto">
          <a:xfrm>
            <a:off x="6597825" y="2160765"/>
            <a:ext cx="973138" cy="4829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$194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6597825" y="3898101"/>
            <a:ext cx="973138" cy="4829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$740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879371" y="4395133"/>
            <a:ext cx="973138" cy="6979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$934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(DHS)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178944" y="3749637"/>
            <a:ext cx="3701331" cy="1495975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6"/>
          <p:cNvSpPr txBox="1">
            <a:spLocks noChangeArrowheads="1"/>
          </p:cNvSpPr>
          <p:nvPr/>
        </p:nvSpPr>
        <p:spPr bwMode="auto">
          <a:xfrm>
            <a:off x="1238606" y="5711156"/>
            <a:ext cx="1908231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= 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$934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Housing Support Room and Board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879371" y="5711156"/>
            <a:ext cx="80962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621119" y="3633271"/>
            <a:ext cx="1119813" cy="53159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610470" y="5661707"/>
            <a:ext cx="80962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9778246" y="897137"/>
            <a:ext cx="2242609" cy="547226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Housing Support providers must ensure every recipient has: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9063" marR="0" lvl="0" indent="-11906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food preparation and service for three nutritional meals a day on site</a:t>
            </a:r>
          </a:p>
          <a:p>
            <a:pPr marL="119063" marR="0" lvl="0" indent="-11906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bed</a:t>
            </a:r>
          </a:p>
          <a:p>
            <a:pPr marL="119063" marR="0" lvl="0" indent="-11906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clothing storage</a:t>
            </a:r>
          </a:p>
          <a:p>
            <a:pPr marL="119063" marR="0" lvl="0" indent="-11906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linens/bedding</a:t>
            </a:r>
          </a:p>
          <a:p>
            <a:pPr marL="119063" marR="0" lvl="0" indent="-11906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laundry supplies or service</a:t>
            </a:r>
          </a:p>
          <a:p>
            <a:pPr marL="119063" marR="0" lvl="0" indent="-11906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housekeeping</a:t>
            </a:r>
          </a:p>
          <a:p>
            <a:pPr marL="119063" marR="0" lvl="0" indent="-11906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lavatory supplies or service</a:t>
            </a:r>
          </a:p>
          <a:p>
            <a:pPr marL="119063" marR="0" lvl="0" indent="-11906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maintenance and operation of the building and grounds</a:t>
            </a:r>
          </a:p>
        </p:txBody>
      </p:sp>
      <p:sp>
        <p:nvSpPr>
          <p:cNvPr id="36" name="TextBox 26"/>
          <p:cNvSpPr txBox="1">
            <a:spLocks noChangeArrowheads="1"/>
          </p:cNvSpPr>
          <p:nvPr/>
        </p:nvSpPr>
        <p:spPr bwMode="auto">
          <a:xfrm>
            <a:off x="5980568" y="5660883"/>
            <a:ext cx="1908231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= 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$934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Housing Support Room and Board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6677663" y="2280358"/>
            <a:ext cx="1063269" cy="81864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40351" y="5083922"/>
            <a:ext cx="1675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State </a:t>
            </a:r>
          </a:p>
        </p:txBody>
      </p:sp>
      <p:pic>
        <p:nvPicPr>
          <p:cNvPr id="55" name="Picture 54"/>
          <p:cNvPicPr/>
          <p:nvPr/>
        </p:nvPicPr>
        <p:blipFill>
          <a:blip r:embed="rId3"/>
          <a:stretch>
            <a:fillRect/>
          </a:stretch>
        </p:blipFill>
        <p:spPr>
          <a:xfrm>
            <a:off x="2516949" y="2552078"/>
            <a:ext cx="889000" cy="1592262"/>
          </a:xfrm>
          <a:prstGeom prst="rect">
            <a:avLst/>
          </a:prstGeom>
        </p:spPr>
      </p:pic>
      <p:sp>
        <p:nvSpPr>
          <p:cNvPr id="60" name="Oval 59"/>
          <p:cNvSpPr/>
          <p:nvPr/>
        </p:nvSpPr>
        <p:spPr>
          <a:xfrm>
            <a:off x="4880275" y="2544793"/>
            <a:ext cx="1705930" cy="159620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Authorized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Provider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Text Box 2"/>
          <p:cNvSpPr txBox="1">
            <a:spLocks noChangeArrowheads="1"/>
          </p:cNvSpPr>
          <p:nvPr/>
        </p:nvSpPr>
        <p:spPr bwMode="auto">
          <a:xfrm>
            <a:off x="719468" y="2280358"/>
            <a:ext cx="2157254" cy="92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 gets $104 GA income as a monthly personal needs allowance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932" y="1190088"/>
            <a:ext cx="1797387" cy="1394772"/>
          </a:xfrm>
          <a:prstGeom prst="rect">
            <a:avLst/>
          </a:prstGeom>
        </p:spPr>
      </p:pic>
      <p:cxnSp>
        <p:nvCxnSpPr>
          <p:cNvPr id="32" name="Straight Arrow Connector 31"/>
          <p:cNvCxnSpPr>
            <a:endCxn id="55" idx="1"/>
          </p:cNvCxnSpPr>
          <p:nvPr/>
        </p:nvCxnSpPr>
        <p:spPr>
          <a:xfrm flipV="1">
            <a:off x="830205" y="3348209"/>
            <a:ext cx="1686744" cy="1752413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21234" y="14646"/>
            <a:ext cx="7579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865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Housing Support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865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Group Setting – No Income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865">
                  <a:lumMod val="90000"/>
                  <a:lumOff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0015" y="2926577"/>
            <a:ext cx="1718654" cy="278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9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6687319" y="4029942"/>
            <a:ext cx="973138" cy="4829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$760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(Eff.)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577262" y="3145723"/>
            <a:ext cx="958775" cy="4062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$104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2770833" y="4199805"/>
            <a:ext cx="2053764" cy="4580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$934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(Room and Board)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7709006" y="2698562"/>
            <a:ext cx="2118869" cy="8990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Utilities and other Household Needs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4721947" y="1158041"/>
            <a:ext cx="1977007" cy="71351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County or Tribe authorizes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1706086" y="1202562"/>
            <a:ext cx="765281" cy="4829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$194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3413896" y="2988658"/>
            <a:ext cx="766761" cy="60557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516949" y="2552078"/>
            <a:ext cx="889000" cy="1592262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3405949" y="3345752"/>
            <a:ext cx="1315998" cy="245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371600" y="3953436"/>
            <a:ext cx="3606800" cy="1383739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847584" y="2550508"/>
            <a:ext cx="1711155" cy="159048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Authorized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Provider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99" y="1057366"/>
            <a:ext cx="1797387" cy="1394772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>
            <a:off x="6578829" y="3633111"/>
            <a:ext cx="1237549" cy="62366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339" y="3442044"/>
            <a:ext cx="1718654" cy="2784579"/>
          </a:xfrm>
          <a:prstGeom prst="rect">
            <a:avLst/>
          </a:prstGeom>
        </p:spPr>
      </p:pic>
      <p:cxnSp>
        <p:nvCxnSpPr>
          <p:cNvPr id="41" name="Straight Connector 40"/>
          <p:cNvCxnSpPr/>
          <p:nvPr/>
        </p:nvCxnSpPr>
        <p:spPr>
          <a:xfrm>
            <a:off x="6727976" y="5773271"/>
            <a:ext cx="809625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26"/>
          <p:cNvSpPr txBox="1">
            <a:spLocks noChangeArrowheads="1"/>
          </p:cNvSpPr>
          <p:nvPr/>
        </p:nvSpPr>
        <p:spPr bwMode="auto">
          <a:xfrm>
            <a:off x="6098074" y="5772447"/>
            <a:ext cx="1908231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= 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$934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Housing Support Room and Board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0349" y="5083922"/>
            <a:ext cx="293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Housing Support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188561" y="1530236"/>
            <a:ext cx="6377615" cy="779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0" idx="2"/>
          </p:cNvCxnSpPr>
          <p:nvPr/>
        </p:nvCxnSpPr>
        <p:spPr>
          <a:xfrm>
            <a:off x="5710451" y="1871555"/>
            <a:ext cx="10156" cy="580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6646219" y="2747159"/>
            <a:ext cx="973138" cy="4829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$174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6677663" y="3098999"/>
            <a:ext cx="1063269" cy="764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1444056" y="3345752"/>
            <a:ext cx="828845" cy="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231345" y="5750768"/>
            <a:ext cx="890588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26"/>
          <p:cNvSpPr txBox="1">
            <a:spLocks noChangeArrowheads="1"/>
          </p:cNvSpPr>
          <p:nvPr/>
        </p:nvSpPr>
        <p:spPr bwMode="auto">
          <a:xfrm>
            <a:off x="2627113" y="5736826"/>
            <a:ext cx="2099054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= 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$934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Housing Support </a:t>
            </a:r>
            <a:b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b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Room and Board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56627" y="2293022"/>
            <a:ext cx="2016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General Assistance</a:t>
            </a:r>
          </a:p>
        </p:txBody>
      </p: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4076838" y="4834333"/>
            <a:ext cx="1973925" cy="4829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$483</a:t>
            </a:r>
            <a:b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(Services – if LTH)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flipV="1">
            <a:off x="4648200" y="4290362"/>
            <a:ext cx="638175" cy="827143"/>
          </a:xfrm>
          <a:prstGeom prst="straightConnector1">
            <a:avLst/>
          </a:prstGeom>
          <a:ln>
            <a:solidFill>
              <a:schemeClr val="accent1">
                <a:lumMod val="75000"/>
                <a:lumOff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3020992" y="5117505"/>
            <a:ext cx="1608881" cy="253253"/>
          </a:xfrm>
          <a:prstGeom prst="line">
            <a:avLst/>
          </a:prstGeom>
          <a:ln>
            <a:solidFill>
              <a:schemeClr val="accent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9854770" y="467066"/>
            <a:ext cx="2156735" cy="603857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Housing Support providers must ensure every recipient has: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9063" marR="0" lvl="0" indent="-11906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food preparation and service for three nutritional meals a day on site</a:t>
            </a:r>
          </a:p>
          <a:p>
            <a:pPr marL="119063" marR="0" lvl="0" indent="-11906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bed</a:t>
            </a:r>
          </a:p>
          <a:p>
            <a:pPr marL="119063" marR="0" lvl="0" indent="-11906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clothing storage</a:t>
            </a:r>
          </a:p>
          <a:p>
            <a:pPr marL="119063" marR="0" lvl="0" indent="-11906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linens/bedding</a:t>
            </a:r>
          </a:p>
          <a:p>
            <a:pPr marL="119063" marR="0" lvl="0" indent="-11906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laundry supplies or service</a:t>
            </a:r>
          </a:p>
          <a:p>
            <a:pPr marL="119063" marR="0" lvl="0" indent="-11906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housekeeping</a:t>
            </a:r>
          </a:p>
          <a:p>
            <a:pPr marL="119063" marR="0" lvl="0" indent="-11906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lavatory supplies or service</a:t>
            </a:r>
          </a:p>
          <a:p>
            <a:pPr marL="119063" marR="0" lvl="0" indent="-11906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maintenance and operation of the building and grounds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2560" y="1218342"/>
            <a:ext cx="1134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SNAP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CCDFB5-8692-42CB-ACDB-1AED0D803DD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2560" y="26543"/>
            <a:ext cx="80141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865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Housing Support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865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Community Setting – No Income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865">
                  <a:lumMod val="90000"/>
                  <a:lumOff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32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lvl="1" indent="-182880">
              <a:spcAft>
                <a:spcPts val="600"/>
              </a:spcAft>
              <a:defRPr/>
            </a:pPr>
            <a:endParaRPr lang="en-US" sz="2800" b="1" dirty="0"/>
          </a:p>
          <a:p>
            <a:pPr marL="457200" lvl="1" indent="0">
              <a:buNone/>
              <a:defRPr/>
            </a:pPr>
            <a:endParaRPr lang="en-US" dirty="0" smtClean="0"/>
          </a:p>
          <a:p>
            <a:pPr marL="457200" lvl="1" indent="0">
              <a:buNone/>
              <a:defRPr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418287" y="1835150"/>
            <a:ext cx="80166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Aft>
                <a:spcPts val="600"/>
              </a:spcAft>
              <a:buNone/>
            </a:pPr>
            <a:r>
              <a:rPr lang="en-US" sz="4800" b="1" dirty="0" smtClean="0"/>
              <a:t>Three things have to be true:</a:t>
            </a:r>
          </a:p>
          <a:p>
            <a:pPr marL="571500" lvl="1" indent="-571500">
              <a:spcAft>
                <a:spcPts val="600"/>
              </a:spcAft>
            </a:pPr>
            <a:r>
              <a:rPr lang="en-US" sz="4000" dirty="0"/>
              <a:t>Eligible person</a:t>
            </a:r>
          </a:p>
          <a:p>
            <a:pPr marL="571500" lvl="1" indent="-571500">
              <a:spcAft>
                <a:spcPts val="600"/>
              </a:spcAft>
            </a:pPr>
            <a:r>
              <a:rPr lang="en-US" sz="4000" dirty="0"/>
              <a:t>Eligible provider</a:t>
            </a:r>
          </a:p>
          <a:p>
            <a:pPr marL="571500" lvl="1" indent="-571500">
              <a:spcAft>
                <a:spcPts val="600"/>
              </a:spcAft>
            </a:pPr>
            <a:r>
              <a:rPr lang="en-US" sz="4000" dirty="0" smtClean="0"/>
              <a:t>Eligible </a:t>
            </a:r>
            <a:r>
              <a:rPr lang="en-US" sz="4000" dirty="0"/>
              <a:t>place</a:t>
            </a:r>
            <a:endParaRPr lang="en-US" sz="3600" dirty="0"/>
          </a:p>
          <a:p>
            <a:pPr marL="571500" lvl="1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4000" dirty="0" smtClean="0"/>
          </a:p>
          <a:p>
            <a:pPr marL="0" lvl="1" indent="0">
              <a:spcAft>
                <a:spcPts val="600"/>
              </a:spcAft>
              <a:buNone/>
            </a:pPr>
            <a:endParaRPr lang="en-US" sz="3200" dirty="0" smtClean="0"/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2734" y="84226"/>
            <a:ext cx="77893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 Housing Support Basics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17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025" y="2363152"/>
            <a:ext cx="8291945" cy="4351338"/>
          </a:xfrm>
        </p:spPr>
        <p:txBody>
          <a:bodyPr/>
          <a:lstStyle/>
          <a:p>
            <a:pPr marL="571500" lvl="1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600" dirty="0"/>
              <a:t>Must have low income and assets</a:t>
            </a:r>
          </a:p>
          <a:p>
            <a:pPr marL="571500" lvl="1" indent="-5715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600" dirty="0" smtClean="0"/>
              <a:t>Adults age 65 or older, or adults age 18 or older with a certified disability or disabling condition that prevents work </a:t>
            </a:r>
            <a:r>
              <a:rPr lang="en-US" sz="3600" i="1" dirty="0" smtClean="0">
                <a:solidFill>
                  <a:srgbClr val="FF0000"/>
                </a:solidFill>
              </a:rPr>
              <a:t>to the level of self-support</a:t>
            </a:r>
            <a:endParaRPr lang="en-US" sz="3200" i="1" dirty="0" smtClean="0"/>
          </a:p>
          <a:p>
            <a:pPr marL="457200" lvl="1" indent="0">
              <a:buNone/>
              <a:defRPr/>
            </a:pPr>
            <a:endParaRPr lang="en-US" dirty="0" smtClean="0"/>
          </a:p>
          <a:p>
            <a:pPr marL="457200" lvl="1" indent="0">
              <a:buNone/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75752" y="84224"/>
            <a:ext cx="48404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Eligible Person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53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nesota Department of Human Services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621E7E8A2548920A195F4B6E9BB7" ma:contentTypeVersion="1" ma:contentTypeDescription="Create a new document." ma:contentTypeScope="" ma:versionID="cc2e543baedf92ac7b02605779f4ccb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e49189b09f1ade3a025730c41919c3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153553-7048-44C0-962D-31C90BA4FF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8389D6-E0FD-469D-8587-EA39AB285030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3664FC5-84E8-46DD-BD63-647B5E278F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MN.IT</Template>
  <TotalTime>52718</TotalTime>
  <Words>2770</Words>
  <Application>Microsoft Office PowerPoint</Application>
  <PresentationFormat>Widescreen</PresentationFormat>
  <Paragraphs>604</Paragraphs>
  <Slides>41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Calibri</vt:lpstr>
      <vt:lpstr>Calibri Light</vt:lpstr>
      <vt:lpstr>NeueHaasGroteskText Std</vt:lpstr>
      <vt:lpstr>Symbol</vt:lpstr>
      <vt:lpstr>Tahoma</vt:lpstr>
      <vt:lpstr>Times New Roman</vt:lpstr>
      <vt:lpstr>Wingdings</vt:lpstr>
      <vt:lpstr>Minnesota Department of Human Services</vt:lpstr>
      <vt:lpstr>PowerPoint Presentation</vt:lpstr>
      <vt:lpstr>DHS resources in context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Housing Support Basis of Eligibility:  Transition from Residential Treatment</vt:lpstr>
      <vt:lpstr>Professional Statement of Need (PSN)</vt:lpstr>
      <vt:lpstr>Talking with people about Housing Support</vt:lpstr>
      <vt:lpstr>PowerPoint Presentation</vt:lpstr>
      <vt:lpstr>PowerPoint Presentation</vt:lpstr>
      <vt:lpstr>PowerPoint Presentation</vt:lpstr>
      <vt:lpstr>PowerPoint Presentation</vt:lpstr>
      <vt:lpstr>Eligible Provider</vt:lpstr>
      <vt:lpstr>Eligible Provider</vt:lpstr>
      <vt:lpstr>PowerPoint Presentation</vt:lpstr>
      <vt:lpstr>PowerPoint Presentation</vt:lpstr>
      <vt:lpstr>PowerPoint Presentation</vt:lpstr>
      <vt:lpstr>PowerPoint Presentation</vt:lpstr>
      <vt:lpstr>Talking with people about Housing Support</vt:lpstr>
      <vt:lpstr>Talking with people about Housing Support</vt:lpstr>
      <vt:lpstr>Housing Support for families receiving MFIP</vt:lpstr>
      <vt:lpstr>Talking with people about Housing Support</vt:lpstr>
      <vt:lpstr>Transition in context:</vt:lpstr>
      <vt:lpstr>PowerPoint Presentation</vt:lpstr>
      <vt:lpstr>Minnesota Supplemental Aid (MSA)</vt:lpstr>
      <vt:lpstr>Supplemental Security Income (SSI)</vt:lpstr>
      <vt:lpstr>PowerPoint Presentation</vt:lpstr>
      <vt:lpstr>PowerPoint Presentation</vt:lpstr>
      <vt:lpstr>Combined application - Question 24</vt:lpstr>
      <vt:lpstr>MSA benefits</vt:lpstr>
      <vt:lpstr>MSA Housing Assistance</vt:lpstr>
      <vt:lpstr>MSA Housing Assistance</vt:lpstr>
      <vt:lpstr>MSA Housing Assistance</vt:lpstr>
      <vt:lpstr>Scenario: Transition from Housing Support to MSA Housing Assistance</vt:lpstr>
      <vt:lpstr>PowerPoint Presentation</vt:lpstr>
    </vt:vector>
  </TitlesOfParts>
  <Company>State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Minnesota Department of Human Services PowerPoint template</dc:title>
  <dc:subject>PowerPoint Template</dc:subject>
  <dc:creator>MN.IT Services Communications</dc:creator>
  <cp:keywords>PowerPoint, Template</cp:keywords>
  <dc:description>Version 1.1, Released 8-2016</dc:description>
  <cp:lastModifiedBy>Galley, Jeremy L (DHS)</cp:lastModifiedBy>
  <cp:revision>952</cp:revision>
  <cp:lastPrinted>2016-11-30T21:30:19Z</cp:lastPrinted>
  <dcterms:created xsi:type="dcterms:W3CDTF">2016-01-06T16:54:03Z</dcterms:created>
  <dcterms:modified xsi:type="dcterms:W3CDTF">2020-11-18T13:40:50Z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0x0101003B84621E7E8A2548920A195F4B6E9BB7</vt:lpwstr>
  </property>
</Properties>
</file>