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3"/>
  </p:notesMasterIdLst>
  <p:sldIdLst>
    <p:sldId id="411" r:id="rId2"/>
    <p:sldId id="497" r:id="rId3"/>
    <p:sldId id="498" r:id="rId4"/>
    <p:sldId id="868" r:id="rId5"/>
    <p:sldId id="542" r:id="rId6"/>
    <p:sldId id="852" r:id="rId7"/>
    <p:sldId id="853" r:id="rId8"/>
    <p:sldId id="854" r:id="rId9"/>
    <p:sldId id="855" r:id="rId10"/>
    <p:sldId id="856" r:id="rId11"/>
    <p:sldId id="864" r:id="rId12"/>
    <p:sldId id="839" r:id="rId13"/>
    <p:sldId id="501" r:id="rId14"/>
    <p:sldId id="502" r:id="rId15"/>
    <p:sldId id="505" r:id="rId16"/>
    <p:sldId id="506" r:id="rId17"/>
    <p:sldId id="863" r:id="rId18"/>
    <p:sldId id="509" r:id="rId19"/>
    <p:sldId id="510" r:id="rId20"/>
    <p:sldId id="847" r:id="rId21"/>
    <p:sldId id="508" r:id="rId22"/>
    <p:sldId id="857" r:id="rId23"/>
    <p:sldId id="858" r:id="rId24"/>
    <p:sldId id="859" r:id="rId25"/>
    <p:sldId id="860" r:id="rId26"/>
    <p:sldId id="865" r:id="rId27"/>
    <p:sldId id="257" r:id="rId28"/>
    <p:sldId id="332" r:id="rId29"/>
    <p:sldId id="861" r:id="rId30"/>
    <p:sldId id="333" r:id="rId31"/>
    <p:sldId id="338" r:id="rId32"/>
    <p:sldId id="307" r:id="rId33"/>
    <p:sldId id="309" r:id="rId34"/>
    <p:sldId id="849" r:id="rId35"/>
    <p:sldId id="850" r:id="rId36"/>
    <p:sldId id="866" r:id="rId37"/>
    <p:sldId id="862" r:id="rId38"/>
    <p:sldId id="867" r:id="rId39"/>
    <p:sldId id="869" r:id="rId40"/>
    <p:sldId id="870" r:id="rId41"/>
    <p:sldId id="304" r:id="rId42"/>
  </p:sldIdLst>
  <p:sldSz cx="9144000" cy="6858000" type="screen4x3"/>
  <p:notesSz cx="6858000" cy="9144000"/>
  <p:defaultTextStyle>
    <a:defPPr>
      <a:defRPr lang="en-US"/>
    </a:defPPr>
    <a:lvl1pPr marL="0" algn="l" defTabSz="914018" rtl="0" eaLnBrk="1" latinLnBrk="0" hangingPunct="1">
      <a:defRPr sz="1800" kern="1200">
        <a:solidFill>
          <a:schemeClr val="tx1"/>
        </a:solidFill>
        <a:latin typeface="+mn-lt"/>
        <a:ea typeface="+mn-ea"/>
        <a:cs typeface="+mn-cs"/>
      </a:defRPr>
    </a:lvl1pPr>
    <a:lvl2pPr marL="456998" algn="l" defTabSz="914018" rtl="0" eaLnBrk="1" latinLnBrk="0" hangingPunct="1">
      <a:defRPr sz="1800" kern="1200">
        <a:solidFill>
          <a:schemeClr val="tx1"/>
        </a:solidFill>
        <a:latin typeface="+mn-lt"/>
        <a:ea typeface="+mn-ea"/>
        <a:cs typeface="+mn-cs"/>
      </a:defRPr>
    </a:lvl2pPr>
    <a:lvl3pPr marL="914018" algn="l" defTabSz="914018" rtl="0" eaLnBrk="1" latinLnBrk="0" hangingPunct="1">
      <a:defRPr sz="1800" kern="1200">
        <a:solidFill>
          <a:schemeClr val="tx1"/>
        </a:solidFill>
        <a:latin typeface="+mn-lt"/>
        <a:ea typeface="+mn-ea"/>
        <a:cs typeface="+mn-cs"/>
      </a:defRPr>
    </a:lvl3pPr>
    <a:lvl4pPr marL="1371022" algn="l" defTabSz="914018" rtl="0" eaLnBrk="1" latinLnBrk="0" hangingPunct="1">
      <a:defRPr sz="1800" kern="1200">
        <a:solidFill>
          <a:schemeClr val="tx1"/>
        </a:solidFill>
        <a:latin typeface="+mn-lt"/>
        <a:ea typeface="+mn-ea"/>
        <a:cs typeface="+mn-cs"/>
      </a:defRPr>
    </a:lvl4pPr>
    <a:lvl5pPr marL="1828034" algn="l" defTabSz="914018" rtl="0" eaLnBrk="1" latinLnBrk="0" hangingPunct="1">
      <a:defRPr sz="1800" kern="1200">
        <a:solidFill>
          <a:schemeClr val="tx1"/>
        </a:solidFill>
        <a:latin typeface="+mn-lt"/>
        <a:ea typeface="+mn-ea"/>
        <a:cs typeface="+mn-cs"/>
      </a:defRPr>
    </a:lvl5pPr>
    <a:lvl6pPr marL="2285031" algn="l" defTabSz="914018" rtl="0" eaLnBrk="1" latinLnBrk="0" hangingPunct="1">
      <a:defRPr sz="1800" kern="1200">
        <a:solidFill>
          <a:schemeClr val="tx1"/>
        </a:solidFill>
        <a:latin typeface="+mn-lt"/>
        <a:ea typeface="+mn-ea"/>
        <a:cs typeface="+mn-cs"/>
      </a:defRPr>
    </a:lvl6pPr>
    <a:lvl7pPr marL="2742029" algn="l" defTabSz="914018" rtl="0" eaLnBrk="1" latinLnBrk="0" hangingPunct="1">
      <a:defRPr sz="1800" kern="1200">
        <a:solidFill>
          <a:schemeClr val="tx1"/>
        </a:solidFill>
        <a:latin typeface="+mn-lt"/>
        <a:ea typeface="+mn-ea"/>
        <a:cs typeface="+mn-cs"/>
      </a:defRPr>
    </a:lvl7pPr>
    <a:lvl8pPr marL="3199040" algn="l" defTabSz="914018" rtl="0" eaLnBrk="1" latinLnBrk="0" hangingPunct="1">
      <a:defRPr sz="1800" kern="1200">
        <a:solidFill>
          <a:schemeClr val="tx1"/>
        </a:solidFill>
        <a:latin typeface="+mn-lt"/>
        <a:ea typeface="+mn-ea"/>
        <a:cs typeface="+mn-cs"/>
      </a:defRPr>
    </a:lvl8pPr>
    <a:lvl9pPr marL="3656045" algn="l" defTabSz="914018"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20F0939-7A7D-44CA-ADE9-32E15CE90EA3}">
          <p14:sldIdLst>
            <p14:sldId id="411"/>
            <p14:sldId id="497"/>
            <p14:sldId id="498"/>
            <p14:sldId id="868"/>
            <p14:sldId id="542"/>
            <p14:sldId id="852"/>
            <p14:sldId id="853"/>
            <p14:sldId id="854"/>
            <p14:sldId id="855"/>
            <p14:sldId id="856"/>
            <p14:sldId id="864"/>
            <p14:sldId id="839"/>
            <p14:sldId id="501"/>
            <p14:sldId id="502"/>
            <p14:sldId id="505"/>
            <p14:sldId id="506"/>
            <p14:sldId id="863"/>
            <p14:sldId id="509"/>
            <p14:sldId id="510"/>
            <p14:sldId id="847"/>
            <p14:sldId id="508"/>
            <p14:sldId id="857"/>
            <p14:sldId id="858"/>
            <p14:sldId id="859"/>
            <p14:sldId id="860"/>
            <p14:sldId id="865"/>
            <p14:sldId id="257"/>
            <p14:sldId id="332"/>
            <p14:sldId id="861"/>
            <p14:sldId id="333"/>
            <p14:sldId id="338"/>
            <p14:sldId id="307"/>
            <p14:sldId id="309"/>
            <p14:sldId id="849"/>
            <p14:sldId id="850"/>
            <p14:sldId id="866"/>
            <p14:sldId id="862"/>
            <p14:sldId id="867"/>
            <p14:sldId id="869"/>
            <p14:sldId id="870"/>
            <p14:sldId id="30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03" autoAdjust="0"/>
    <p:restoredTop sz="74063" autoAdjust="0"/>
  </p:normalViewPr>
  <p:slideViewPr>
    <p:cSldViewPr>
      <p:cViewPr varScale="1">
        <p:scale>
          <a:sx n="66" d="100"/>
          <a:sy n="66" d="100"/>
        </p:scale>
        <p:origin x="1980"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2" d="100"/>
          <a:sy n="72" d="100"/>
        </p:scale>
        <p:origin x="-2502" y="-5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89540A-1DF9-439D-A670-6DBD1D322F63}" type="datetimeFigureOut">
              <a:rPr lang="en-US" smtClean="0"/>
              <a:t>11/4/2020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3149A1-0B09-41A5-8A85-32FA23F1B996}" type="slidenum">
              <a:rPr lang="en-US" smtClean="0"/>
              <a:t>‹#›</a:t>
            </a:fld>
            <a:endParaRPr lang="en-US" dirty="0"/>
          </a:p>
        </p:txBody>
      </p:sp>
    </p:spTree>
    <p:extLst>
      <p:ext uri="{BB962C8B-B14F-4D97-AF65-F5344CB8AC3E}">
        <p14:creationId xmlns:p14="http://schemas.microsoft.com/office/powerpoint/2010/main" val="2444569940"/>
      </p:ext>
    </p:extLst>
  </p:cSld>
  <p:clrMap bg1="lt1" tx1="dk1" bg2="lt2" tx2="dk2" accent1="accent1" accent2="accent2" accent3="accent3" accent4="accent4" accent5="accent5" accent6="accent6" hlink="hlink" folHlink="folHlink"/>
  <p:notesStyle>
    <a:lvl1pPr marL="0" algn="l" defTabSz="914018" rtl="0" eaLnBrk="1" latinLnBrk="0" hangingPunct="1">
      <a:defRPr sz="1200" kern="1200">
        <a:solidFill>
          <a:schemeClr val="tx1"/>
        </a:solidFill>
        <a:latin typeface="+mn-lt"/>
        <a:ea typeface="+mn-ea"/>
        <a:cs typeface="+mn-cs"/>
      </a:defRPr>
    </a:lvl1pPr>
    <a:lvl2pPr marL="456998" algn="l" defTabSz="914018" rtl="0" eaLnBrk="1" latinLnBrk="0" hangingPunct="1">
      <a:defRPr sz="1200" kern="1200">
        <a:solidFill>
          <a:schemeClr val="tx1"/>
        </a:solidFill>
        <a:latin typeface="+mn-lt"/>
        <a:ea typeface="+mn-ea"/>
        <a:cs typeface="+mn-cs"/>
      </a:defRPr>
    </a:lvl2pPr>
    <a:lvl3pPr marL="914018" algn="l" defTabSz="914018" rtl="0" eaLnBrk="1" latinLnBrk="0" hangingPunct="1">
      <a:defRPr sz="1200" kern="1200">
        <a:solidFill>
          <a:schemeClr val="tx1"/>
        </a:solidFill>
        <a:latin typeface="+mn-lt"/>
        <a:ea typeface="+mn-ea"/>
        <a:cs typeface="+mn-cs"/>
      </a:defRPr>
    </a:lvl3pPr>
    <a:lvl4pPr marL="1371022" algn="l" defTabSz="914018" rtl="0" eaLnBrk="1" latinLnBrk="0" hangingPunct="1">
      <a:defRPr sz="1200" kern="1200">
        <a:solidFill>
          <a:schemeClr val="tx1"/>
        </a:solidFill>
        <a:latin typeface="+mn-lt"/>
        <a:ea typeface="+mn-ea"/>
        <a:cs typeface="+mn-cs"/>
      </a:defRPr>
    </a:lvl4pPr>
    <a:lvl5pPr marL="1828034" algn="l" defTabSz="914018" rtl="0" eaLnBrk="1" latinLnBrk="0" hangingPunct="1">
      <a:defRPr sz="1200" kern="1200">
        <a:solidFill>
          <a:schemeClr val="tx1"/>
        </a:solidFill>
        <a:latin typeface="+mn-lt"/>
        <a:ea typeface="+mn-ea"/>
        <a:cs typeface="+mn-cs"/>
      </a:defRPr>
    </a:lvl5pPr>
    <a:lvl6pPr marL="2285031" algn="l" defTabSz="914018" rtl="0" eaLnBrk="1" latinLnBrk="0" hangingPunct="1">
      <a:defRPr sz="1200" kern="1200">
        <a:solidFill>
          <a:schemeClr val="tx1"/>
        </a:solidFill>
        <a:latin typeface="+mn-lt"/>
        <a:ea typeface="+mn-ea"/>
        <a:cs typeface="+mn-cs"/>
      </a:defRPr>
    </a:lvl6pPr>
    <a:lvl7pPr marL="2742029" algn="l" defTabSz="914018" rtl="0" eaLnBrk="1" latinLnBrk="0" hangingPunct="1">
      <a:defRPr sz="1200" kern="1200">
        <a:solidFill>
          <a:schemeClr val="tx1"/>
        </a:solidFill>
        <a:latin typeface="+mn-lt"/>
        <a:ea typeface="+mn-ea"/>
        <a:cs typeface="+mn-cs"/>
      </a:defRPr>
    </a:lvl7pPr>
    <a:lvl8pPr marL="3199040" algn="l" defTabSz="914018" rtl="0" eaLnBrk="1" latinLnBrk="0" hangingPunct="1">
      <a:defRPr sz="1200" kern="1200">
        <a:solidFill>
          <a:schemeClr val="tx1"/>
        </a:solidFill>
        <a:latin typeface="+mn-lt"/>
        <a:ea typeface="+mn-ea"/>
        <a:cs typeface="+mn-cs"/>
      </a:defRPr>
    </a:lvl8pPr>
    <a:lvl9pPr marL="3656045" algn="l" defTabSz="91401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a:t>
            </a:fld>
            <a:endParaRPr lang="en-US" dirty="0"/>
          </a:p>
        </p:txBody>
      </p:sp>
    </p:spTree>
    <p:extLst>
      <p:ext uri="{BB962C8B-B14F-4D97-AF65-F5344CB8AC3E}">
        <p14:creationId xmlns:p14="http://schemas.microsoft.com/office/powerpoint/2010/main" val="295935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Including contact list for client referral</a:t>
            </a:r>
          </a:p>
        </p:txBody>
      </p:sp>
      <p:sp>
        <p:nvSpPr>
          <p:cNvPr id="4" name="Slide Number Placeholder 3"/>
          <p:cNvSpPr>
            <a:spLocks noGrp="1"/>
          </p:cNvSpPr>
          <p:nvPr>
            <p:ph type="sldNum" sz="quarter" idx="5"/>
          </p:nvPr>
        </p:nvSpPr>
        <p:spPr/>
        <p:txBody>
          <a:bodyPr/>
          <a:lstStyle/>
          <a:p>
            <a:fld id="{EE3149A1-0B09-41A5-8A85-32FA23F1B996}" type="slidenum">
              <a:rPr lang="en-US" smtClean="0"/>
              <a:t>10</a:t>
            </a:fld>
            <a:endParaRPr lang="en-US" dirty="0"/>
          </a:p>
        </p:txBody>
      </p:sp>
    </p:spTree>
    <p:extLst>
      <p:ext uri="{BB962C8B-B14F-4D97-AF65-F5344CB8AC3E}">
        <p14:creationId xmlns:p14="http://schemas.microsoft.com/office/powerpoint/2010/main" val="42577565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766110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3149A1-0B09-41A5-8A85-32FA23F1B996}" type="slidenum">
              <a:rPr lang="en-US" smtClean="0"/>
              <a:t>12</a:t>
            </a:fld>
            <a:endParaRPr lang="en-US" dirty="0"/>
          </a:p>
        </p:txBody>
      </p:sp>
    </p:spTree>
    <p:extLst>
      <p:ext uri="{BB962C8B-B14F-4D97-AF65-F5344CB8AC3E}">
        <p14:creationId xmlns:p14="http://schemas.microsoft.com/office/powerpoint/2010/main" val="27109658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1154113"/>
            <a:ext cx="4152900" cy="3116262"/>
          </a:xfrm>
        </p:spPr>
      </p:sp>
      <p:sp>
        <p:nvSpPr>
          <p:cNvPr id="3" name="Notes Placeholder 2"/>
          <p:cNvSpPr>
            <a:spLocks noGrp="1"/>
          </p:cNvSpPr>
          <p:nvPr>
            <p:ph type="body" idx="1"/>
          </p:nvPr>
        </p:nvSpPr>
        <p:spPr/>
        <p:txBody>
          <a:bodyPr/>
          <a:lstStyle/>
          <a:p>
            <a:pPr defTabSz="924879"/>
            <a:r>
              <a:rPr lang="en-US" sz="1400" dirty="0"/>
              <a:t>Minnesota Housing currently provides funding statewide, to Housing Agencies, tribal nations and community based nonprofit organizations</a:t>
            </a:r>
          </a:p>
          <a:p>
            <a:pPr defTabSz="924879"/>
            <a:r>
              <a:rPr lang="en-US" sz="1400" dirty="0"/>
              <a:t>Funds are awarded through this Competitive RFP process</a:t>
            </a:r>
          </a:p>
          <a:p>
            <a:r>
              <a:rPr lang="en-US" sz="1400" dirty="0"/>
              <a:t>Bridges and Bridges RTC will be a combined RFP this biennium, and the grant cycle for both programs is a two year grant cycle beginning July 1, 2019 and ending June 30, 2021.  </a:t>
            </a:r>
          </a:p>
        </p:txBody>
      </p:sp>
      <p:sp>
        <p:nvSpPr>
          <p:cNvPr id="4" name="Slide Number Placeholder 3"/>
          <p:cNvSpPr>
            <a:spLocks noGrp="1"/>
          </p:cNvSpPr>
          <p:nvPr>
            <p:ph type="sldNum" sz="quarter" idx="10"/>
          </p:nvPr>
        </p:nvSpPr>
        <p:spPr/>
        <p:txBody>
          <a:bodyPr/>
          <a:lstStyle/>
          <a:p>
            <a:fld id="{F9F08466-AEA7-4FC0-9459-6A32F61DA297}" type="slidenum">
              <a:rPr lang="en-US" smtClean="0"/>
              <a:pPr/>
              <a:t>13</a:t>
            </a:fld>
            <a:endParaRPr lang="en-US" dirty="0"/>
          </a:p>
        </p:txBody>
      </p:sp>
    </p:spTree>
    <p:extLst>
      <p:ext uri="{BB962C8B-B14F-4D97-AF65-F5344CB8AC3E}">
        <p14:creationId xmlns:p14="http://schemas.microsoft.com/office/powerpoint/2010/main" val="1348500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1154113"/>
            <a:ext cx="4152900" cy="3116262"/>
          </a:xfrm>
        </p:spPr>
      </p:sp>
      <p:sp>
        <p:nvSpPr>
          <p:cNvPr id="3" name="Notes Placeholder 2"/>
          <p:cNvSpPr>
            <a:spLocks noGrp="1"/>
          </p:cNvSpPr>
          <p:nvPr>
            <p:ph type="body" idx="1"/>
          </p:nvPr>
        </p:nvSpPr>
        <p:spPr/>
        <p:txBody>
          <a:bodyPr/>
          <a:lstStyle/>
          <a:p>
            <a:r>
              <a:rPr lang="en-US" dirty="0"/>
              <a:t>Up to $10,277,000</a:t>
            </a:r>
            <a:r>
              <a:rPr lang="en-US" baseline="0" dirty="0"/>
              <a:t> is available for rental assistance for both programs. </a:t>
            </a:r>
          </a:p>
          <a:p>
            <a:endParaRPr lang="en-US" baseline="0" dirty="0"/>
          </a:p>
          <a:p>
            <a:r>
              <a:rPr lang="en-US" baseline="0" dirty="0"/>
              <a:t>Bridges grants do not provide funding for services. Service funding is available through DHS. </a:t>
            </a:r>
          </a:p>
          <a:p>
            <a:endParaRPr lang="en-US" baseline="0" dirty="0"/>
          </a:p>
          <a:p>
            <a:r>
              <a:rPr lang="en-US" baseline="0" dirty="0"/>
              <a:t>The RFP instructions state that the available funding amount may change based on legislative appropriations.  </a:t>
            </a:r>
          </a:p>
          <a:p>
            <a:endParaRPr lang="en-US" baseline="0" dirty="0"/>
          </a:p>
          <a:p>
            <a:r>
              <a:rPr lang="en-US" baseline="0" dirty="0"/>
              <a:t>Looking at a million dollar increase in the proposed budget</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14</a:t>
            </a:fld>
            <a:endParaRPr lang="en-US" dirty="0"/>
          </a:p>
        </p:txBody>
      </p:sp>
    </p:spTree>
    <p:extLst>
      <p:ext uri="{BB962C8B-B14F-4D97-AF65-F5344CB8AC3E}">
        <p14:creationId xmlns:p14="http://schemas.microsoft.com/office/powerpoint/2010/main" val="12439940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1154113"/>
            <a:ext cx="4152900" cy="3116262"/>
          </a:xfrm>
        </p:spPr>
      </p:sp>
      <p:sp>
        <p:nvSpPr>
          <p:cNvPr id="3" name="Notes Placeholder 2"/>
          <p:cNvSpPr>
            <a:spLocks noGrp="1"/>
          </p:cNvSpPr>
          <p:nvPr>
            <p:ph type="body" idx="1"/>
          </p:nvPr>
        </p:nvSpPr>
        <p:spPr/>
        <p:txBody>
          <a:bodyPr/>
          <a:lstStyle/>
          <a:p>
            <a:r>
              <a:rPr lang="en-US" sz="1400" baseline="0" dirty="0"/>
              <a:t>*read slide mental illness (MI) in the RFP documents regarding eligibility. </a:t>
            </a:r>
          </a:p>
          <a:p>
            <a:r>
              <a:rPr lang="en-US" sz="1400" baseline="0" dirty="0"/>
              <a:t>The participant must be eligible to receive a housing choice voucher (HCV) by the time they exit the Bridges Program. If they have barriers that can be reduced while in the program, they are eligible. </a:t>
            </a:r>
            <a:endParaRPr lang="en-US" sz="1400"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15</a:t>
            </a:fld>
            <a:endParaRPr lang="en-US" dirty="0"/>
          </a:p>
        </p:txBody>
      </p:sp>
    </p:spTree>
    <p:extLst>
      <p:ext uri="{BB962C8B-B14F-4D97-AF65-F5344CB8AC3E}">
        <p14:creationId xmlns:p14="http://schemas.microsoft.com/office/powerpoint/2010/main" val="39662710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1154113"/>
            <a:ext cx="4152900" cy="3116262"/>
          </a:xfrm>
        </p:spPr>
      </p:sp>
      <p:sp>
        <p:nvSpPr>
          <p:cNvPr id="3" name="Notes Placeholder 2"/>
          <p:cNvSpPr>
            <a:spLocks noGrp="1"/>
          </p:cNvSpPr>
          <p:nvPr>
            <p:ph type="body" idx="1"/>
          </p:nvPr>
        </p:nvSpPr>
        <p:spPr/>
        <p:txBody>
          <a:bodyPr/>
          <a:lstStyle/>
          <a:p>
            <a:pPr defTabSz="907584">
              <a:defRPr/>
            </a:pPr>
            <a:r>
              <a:rPr lang="en-US" sz="1400" dirty="0"/>
              <a:t>Bridges administrators must give priority to the following populations: * Highest priority given to people residing in an institution or other potentially segregated settings who will be homeless upon discharge.</a:t>
            </a:r>
          </a:p>
          <a:p>
            <a:pPr defTabSz="907584">
              <a:defRPr/>
            </a:pPr>
            <a:endParaRPr lang="en-US" sz="1400" dirty="0"/>
          </a:p>
          <a:p>
            <a:pPr defTabSz="907584">
              <a:defRPr/>
            </a:pPr>
            <a:r>
              <a:rPr lang="en-US" sz="1400" dirty="0"/>
              <a:t>A well established relationship</a:t>
            </a:r>
            <a:r>
              <a:rPr lang="en-US" sz="1400" baseline="0" dirty="0"/>
              <a:t> should be in place with Coordinated Entry and a process of receiving applicants experiencing homelessness should also be in place.</a:t>
            </a:r>
            <a:endParaRPr lang="en-US" sz="1400" dirty="0"/>
          </a:p>
          <a:p>
            <a:pPr defTabSz="907584">
              <a:defRPr/>
            </a:pP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16</a:t>
            </a:fld>
            <a:endParaRPr lang="en-US" dirty="0"/>
          </a:p>
        </p:txBody>
      </p:sp>
    </p:spTree>
    <p:extLst>
      <p:ext uri="{BB962C8B-B14F-4D97-AF65-F5344CB8AC3E}">
        <p14:creationId xmlns:p14="http://schemas.microsoft.com/office/powerpoint/2010/main" val="38684326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1154113"/>
            <a:ext cx="4152900" cy="3116262"/>
          </a:xfrm>
        </p:spPr>
      </p:sp>
      <p:sp>
        <p:nvSpPr>
          <p:cNvPr id="3" name="Notes Placeholder 2"/>
          <p:cNvSpPr>
            <a:spLocks noGrp="1"/>
          </p:cNvSpPr>
          <p:nvPr>
            <p:ph type="body" idx="1"/>
          </p:nvPr>
        </p:nvSpPr>
        <p:spPr/>
        <p:txBody>
          <a:bodyPr/>
          <a:lstStyle/>
          <a:p>
            <a:pPr defTabSz="907584">
              <a:defRPr/>
            </a:pPr>
            <a:r>
              <a:rPr lang="en-US" sz="1400" dirty="0"/>
              <a:t>Under the Bridges RTC program, an eligible participant is defined as a person with mental illness who is eligible for Bridges and who is referred from the  institutions listed above and who have significant and complex housing barriers. *</a:t>
            </a:r>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17</a:t>
            </a:fld>
            <a:endParaRPr lang="en-US" dirty="0"/>
          </a:p>
        </p:txBody>
      </p:sp>
    </p:spTree>
    <p:extLst>
      <p:ext uri="{BB962C8B-B14F-4D97-AF65-F5344CB8AC3E}">
        <p14:creationId xmlns:p14="http://schemas.microsoft.com/office/powerpoint/2010/main" val="3868432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1154113"/>
            <a:ext cx="4152900" cy="3116262"/>
          </a:xfrm>
        </p:spPr>
      </p:sp>
      <p:sp>
        <p:nvSpPr>
          <p:cNvPr id="3" name="Notes Placeholder 2"/>
          <p:cNvSpPr>
            <a:spLocks noGrp="1"/>
          </p:cNvSpPr>
          <p:nvPr>
            <p:ph type="body" idx="1"/>
          </p:nvPr>
        </p:nvSpPr>
        <p:spPr/>
        <p:txBody>
          <a:bodyPr/>
          <a:lstStyle/>
          <a:p>
            <a:r>
              <a:rPr lang="en-US" sz="1400" dirty="0"/>
              <a:t>Rental assistance, security deposits, app fees</a:t>
            </a:r>
          </a:p>
          <a:p>
            <a:r>
              <a:rPr lang="en-US" sz="1400" dirty="0"/>
              <a:t>The administrative fee will be paid each month in which a participant resides in an eligible assisted unit.</a:t>
            </a:r>
            <a:r>
              <a:rPr lang="en-US" sz="3300" dirty="0"/>
              <a:t> </a:t>
            </a:r>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18</a:t>
            </a:fld>
            <a:endParaRPr lang="en-US" dirty="0"/>
          </a:p>
        </p:txBody>
      </p:sp>
    </p:spTree>
    <p:extLst>
      <p:ext uri="{BB962C8B-B14F-4D97-AF65-F5344CB8AC3E}">
        <p14:creationId xmlns:p14="http://schemas.microsoft.com/office/powerpoint/2010/main" val="38684326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1154113"/>
            <a:ext cx="4152900" cy="3116262"/>
          </a:xfrm>
        </p:spPr>
      </p:sp>
      <p:sp>
        <p:nvSpPr>
          <p:cNvPr id="3" name="Notes Placeholder 2"/>
          <p:cNvSpPr>
            <a:spLocks noGrp="1"/>
          </p:cNvSpPr>
          <p:nvPr>
            <p:ph type="body" idx="1"/>
          </p:nvPr>
        </p:nvSpPr>
        <p:spPr/>
        <p:txBody>
          <a:bodyPr/>
          <a:lstStyle/>
          <a:p>
            <a:pPr defTabSz="924790">
              <a:defRPr/>
            </a:pPr>
            <a:r>
              <a:rPr lang="en-US" sz="1400" dirty="0"/>
              <a:t>Bridges grantees are required to participate in LMH Entity meetings and must have a collaborative working relationship with the LMH Entity in order to best serve people with mental illness who are experiencing housing instability. </a:t>
            </a:r>
          </a:p>
          <a:p>
            <a:endParaRPr lang="en-US" sz="1400" dirty="0"/>
          </a:p>
          <a:p>
            <a:r>
              <a:rPr lang="en-US" sz="1400" dirty="0"/>
              <a:t>Each activity is carried out by the Bridges grantee, the LMH Entity or both.</a:t>
            </a:r>
          </a:p>
          <a:p>
            <a:endParaRPr lang="en-US" dirty="0"/>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19</a:t>
            </a:fld>
            <a:endParaRPr lang="en-US" dirty="0"/>
          </a:p>
        </p:txBody>
      </p:sp>
    </p:spTree>
    <p:extLst>
      <p:ext uri="{BB962C8B-B14F-4D97-AF65-F5344CB8AC3E}">
        <p14:creationId xmlns:p14="http://schemas.microsoft.com/office/powerpoint/2010/main" val="3868432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baseline="0" dirty="0"/>
              <a:t>Minnesota Housing’s mission is to provide </a:t>
            </a:r>
            <a:r>
              <a:rPr lang="en-US" dirty="0"/>
              <a:t>access to safe, decent,</a:t>
            </a:r>
            <a:r>
              <a:rPr lang="en-US" baseline="0" dirty="0"/>
              <a:t> </a:t>
            </a:r>
            <a:r>
              <a:rPr lang="en-US" dirty="0"/>
              <a:t>affordable housing and build stronger communities across the state</a:t>
            </a:r>
            <a:r>
              <a:rPr lang="en-US" baseline="0" dirty="0"/>
              <a:t> by offering</a:t>
            </a:r>
            <a:r>
              <a:rPr lang="en-US" dirty="0"/>
              <a:t> products and services to help Minnesotans buy and fix up their homes</a:t>
            </a:r>
            <a:r>
              <a:rPr lang="en-US" baseline="0" dirty="0"/>
              <a:t> and </a:t>
            </a:r>
            <a:r>
              <a:rPr lang="en-US" dirty="0"/>
              <a:t>stabilize neighborhoods, communities and families. </a:t>
            </a:r>
          </a:p>
          <a:p>
            <a:endParaRPr lang="en-US" dirty="0"/>
          </a:p>
          <a:p>
            <a:r>
              <a:rPr lang="en-US" dirty="0"/>
              <a:t>Minnesota Housing also supports the development and preservation of affordable rental housing through both the</a:t>
            </a:r>
            <a:r>
              <a:rPr lang="en-US" baseline="0" dirty="0"/>
              <a:t> financing </a:t>
            </a:r>
            <a:r>
              <a:rPr lang="en-US" dirty="0"/>
              <a:t>and long-term asset manage­ment of projects and developments. </a:t>
            </a:r>
          </a:p>
          <a:p>
            <a:endParaRPr lang="en-US" dirty="0"/>
          </a:p>
          <a:p>
            <a:r>
              <a:rPr lang="en-US" baseline="0" dirty="0"/>
              <a:t>The agency </a:t>
            </a:r>
            <a:r>
              <a:rPr lang="en-US" dirty="0"/>
              <a:t>has also pioneered a successful model for supportive housing that helps stabilize the lives of some of the state’s most vulnerable citizens.</a:t>
            </a:r>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a:t>
            </a:fld>
            <a:endParaRPr lang="en-US" dirty="0"/>
          </a:p>
        </p:txBody>
      </p:sp>
    </p:spTree>
    <p:extLst>
      <p:ext uri="{BB962C8B-B14F-4D97-AF65-F5344CB8AC3E}">
        <p14:creationId xmlns:p14="http://schemas.microsoft.com/office/powerpoint/2010/main" val="25337757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3149A1-0B09-41A5-8A85-32FA23F1B996}" type="slidenum">
              <a:rPr lang="en-US" smtClean="0"/>
              <a:t>20</a:t>
            </a:fld>
            <a:endParaRPr lang="en-US" dirty="0"/>
          </a:p>
        </p:txBody>
      </p:sp>
    </p:spTree>
    <p:extLst>
      <p:ext uri="{BB962C8B-B14F-4D97-AF65-F5344CB8AC3E}">
        <p14:creationId xmlns:p14="http://schemas.microsoft.com/office/powerpoint/2010/main" val="40227997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rPr>
              <a:t>The Housing Trust Fund was established by the Minnesota Legislature in 1988, and expanded to provide</a:t>
            </a:r>
            <a:r>
              <a:rPr lang="en-US" baseline="0" dirty="0">
                <a:solidFill>
                  <a:srgbClr val="000000"/>
                </a:solidFill>
              </a:rPr>
              <a:t> operating subsidy and rental assistance in 2002.  In 2005 the HTF rules were modified to add a funding priority for programs and developments serving households experiencing long-term homelessness.  </a:t>
            </a:r>
            <a:r>
              <a:rPr lang="en-US" dirty="0">
                <a:solidFill>
                  <a:srgbClr val="000000"/>
                </a:solidFill>
              </a:rPr>
              <a:t> </a:t>
            </a:r>
          </a:p>
          <a:p>
            <a:endParaRPr lang="en-US" dirty="0">
              <a:solidFill>
                <a:srgbClr val="000000"/>
              </a:solidFill>
            </a:endParaRPr>
          </a:p>
          <a:p>
            <a:r>
              <a:rPr lang="en-US" sz="1200" dirty="0"/>
              <a:t>HTF currently provides funding to 39 grantees statewide, including non-profit and tribal organizations and housing authorities, serving 70 counties and 7 tribal nations </a:t>
            </a:r>
          </a:p>
        </p:txBody>
      </p:sp>
      <p:sp>
        <p:nvSpPr>
          <p:cNvPr id="4" name="Slide Number Placeholder 3"/>
          <p:cNvSpPr>
            <a:spLocks noGrp="1"/>
          </p:cNvSpPr>
          <p:nvPr>
            <p:ph type="sldNum" sz="quarter" idx="10"/>
          </p:nvPr>
        </p:nvSpPr>
        <p:spPr/>
        <p:txBody>
          <a:bodyPr/>
          <a:lstStyle/>
          <a:p>
            <a:fld id="{F9F08466-AEA7-4FC0-9459-6A32F61DA297}"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1348500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Temporary housing subsidy for persons with histories of homelessness and barriers to accessing and maintaining housing. </a:t>
            </a:r>
          </a:p>
          <a:p>
            <a:pPr marL="0" marR="0" lvl="0" indent="0" algn="l" defTabSz="914018" rtl="0" eaLnBrk="1" fontAlgn="auto" latinLnBrk="0" hangingPunct="1">
              <a:lnSpc>
                <a:spcPct val="100000"/>
              </a:lnSpc>
              <a:spcBef>
                <a:spcPts val="0"/>
              </a:spcBef>
              <a:spcAft>
                <a:spcPts val="0"/>
              </a:spcAft>
              <a:buClrTx/>
              <a:buSzTx/>
              <a:buFontTx/>
              <a:buNone/>
              <a:tabLst/>
              <a:defRPr/>
            </a:pPr>
            <a:r>
              <a:rPr lang="en-US" dirty="0"/>
              <a:t>Temporary – max of 5 years – able to move on to afford on own or qualify for permanent subsidy. </a:t>
            </a:r>
            <a:r>
              <a:rPr lang="en-US" sz="1200" dirty="0"/>
              <a:t>exceptions for persons on a waiting list for a permanent source of rental assistance, for those who cannot apply for other rental assistance due to closed waiting lists, or for those ineligible for federal rental assistance </a:t>
            </a:r>
            <a:endParaRPr lang="en-US" dirty="0"/>
          </a:p>
          <a:p>
            <a:endParaRPr lang="en-US" dirty="0"/>
          </a:p>
          <a:p>
            <a:r>
              <a:rPr lang="en-US" dirty="0"/>
              <a:t>Rental assistance is combined with supportive services to increase housing stability.</a:t>
            </a:r>
          </a:p>
          <a:p>
            <a:endParaRPr lang="en-US" dirty="0"/>
          </a:p>
          <a:p>
            <a:pPr marL="0" marR="0" lvl="0" indent="0" algn="l" defTabSz="914018" rtl="0" eaLnBrk="1" fontAlgn="auto" latinLnBrk="0" hangingPunct="1">
              <a:lnSpc>
                <a:spcPct val="100000"/>
              </a:lnSpc>
              <a:spcBef>
                <a:spcPts val="0"/>
              </a:spcBef>
              <a:spcAft>
                <a:spcPts val="0"/>
              </a:spcAft>
              <a:buClrTx/>
              <a:buSzTx/>
              <a:buFontTx/>
              <a:buNone/>
              <a:tabLst/>
              <a:defRPr/>
            </a:pPr>
            <a:r>
              <a:rPr lang="en-US" dirty="0"/>
              <a:t>Households pay 30% of their income towards rent. </a:t>
            </a:r>
            <a:r>
              <a:rPr lang="en-US" sz="1200" dirty="0"/>
              <a:t>Maximum subsidy is the difference between 30% of gross income and the local payment standard</a:t>
            </a:r>
          </a:p>
          <a:p>
            <a:r>
              <a:rPr lang="en-US" dirty="0"/>
              <a:t>Similar to Section 8 or Housing Choice Voucher but with a little more flexibility &amp; more targeted.</a:t>
            </a:r>
          </a:p>
          <a:p>
            <a:endParaRPr lang="en-US" dirty="0"/>
          </a:p>
          <a:p>
            <a:pPr marL="0" marR="0" lvl="0" indent="0" algn="l" defTabSz="914018" rtl="0" eaLnBrk="1" fontAlgn="auto" latinLnBrk="0" hangingPunct="1">
              <a:lnSpc>
                <a:spcPct val="100000"/>
              </a:lnSpc>
              <a:spcBef>
                <a:spcPts val="0"/>
              </a:spcBef>
              <a:spcAft>
                <a:spcPts val="0"/>
              </a:spcAft>
              <a:buClrTx/>
              <a:buSzTx/>
              <a:buFontTx/>
              <a:buNone/>
              <a:tabLst/>
              <a:defRPr/>
            </a:pPr>
            <a:r>
              <a:rPr lang="en-US" baseline="0" dirty="0"/>
              <a:t>One of the features of the Housing Trust Fund rental assistance is it’s flexibility to be used for programs focusing on different populations, including families and individuals, adults and youth. Re-entry – targeting persons who are corrections-involved. Also, as we will discuss next, targeted families/individual identified as homeless in school systems. </a:t>
            </a:r>
          </a:p>
          <a:p>
            <a:endParaRPr lang="en-US" dirty="0"/>
          </a:p>
        </p:txBody>
      </p:sp>
      <p:sp>
        <p:nvSpPr>
          <p:cNvPr id="4" name="Slide Number Placeholder 3"/>
          <p:cNvSpPr>
            <a:spLocks noGrp="1"/>
          </p:cNvSpPr>
          <p:nvPr>
            <p:ph type="sldNum" sz="quarter" idx="5"/>
          </p:nvPr>
        </p:nvSpPr>
        <p:spPr/>
        <p:txBody>
          <a:bodyPr/>
          <a:lstStyle/>
          <a:p>
            <a:fld id="{EE3149A1-0B09-41A5-8A85-32FA23F1B996}" type="slidenum">
              <a:rPr lang="en-US" smtClean="0"/>
              <a:t>22</a:t>
            </a:fld>
            <a:endParaRPr lang="en-US" dirty="0"/>
          </a:p>
        </p:txBody>
      </p:sp>
    </p:spTree>
    <p:extLst>
      <p:ext uri="{BB962C8B-B14F-4D97-AF65-F5344CB8AC3E}">
        <p14:creationId xmlns:p14="http://schemas.microsoft.com/office/powerpoint/2010/main" val="21103009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921779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26687740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Started as a rental assistance pilot program in 2014 that targeted homeless and highly mobile families with school aged children. First round of funding as an established program was in 2018 and we funded the 2</a:t>
            </a:r>
            <a:r>
              <a:rPr lang="en-US" baseline="30000" dirty="0"/>
              <a:t>nd</a:t>
            </a:r>
            <a:r>
              <a:rPr lang="en-US" dirty="0"/>
              <a:t> round just this August</a:t>
            </a:r>
          </a:p>
        </p:txBody>
      </p:sp>
      <p:sp>
        <p:nvSpPr>
          <p:cNvPr id="4" name="Slide Number Placeholder 3"/>
          <p:cNvSpPr>
            <a:spLocks noGrp="1"/>
          </p:cNvSpPr>
          <p:nvPr>
            <p:ph type="sldNum" sz="quarter" idx="5"/>
          </p:nvPr>
        </p:nvSpPr>
        <p:spPr/>
        <p:txBody>
          <a:bodyPr/>
          <a:lstStyle/>
          <a:p>
            <a:fld id="{EE3149A1-0B09-41A5-8A85-32FA23F1B996}" type="slidenum">
              <a:rPr lang="en-US" smtClean="0"/>
              <a:t>28</a:t>
            </a:fld>
            <a:endParaRPr lang="en-US" dirty="0"/>
          </a:p>
        </p:txBody>
      </p:sp>
    </p:spTree>
    <p:extLst>
      <p:ext uri="{BB962C8B-B14F-4D97-AF65-F5344CB8AC3E}">
        <p14:creationId xmlns:p14="http://schemas.microsoft.com/office/powerpoint/2010/main" val="26762333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Beloved child</a:t>
            </a:r>
          </a:p>
          <a:p>
            <a:r>
              <a:rPr lang="en-US" dirty="0"/>
              <a:t>It takes a village</a:t>
            </a:r>
          </a:p>
          <a:p>
            <a:r>
              <a:rPr lang="en-US" dirty="0"/>
              <a:t>Concept – partnerships/collaborative</a:t>
            </a:r>
          </a:p>
          <a:p>
            <a:endParaRPr lang="en-US" dirty="0"/>
          </a:p>
          <a:p>
            <a:r>
              <a:rPr lang="en-US" sz="1200" kern="1200" dirty="0">
                <a:solidFill>
                  <a:schemeClr val="tx1"/>
                </a:solidFill>
                <a:effectLst/>
                <a:latin typeface="+mn-lt"/>
                <a:ea typeface="+mn-ea"/>
                <a:cs typeface="+mn-cs"/>
              </a:rPr>
              <a:t>The Homework Starts with Home is a program created as an interagency response to address the needs of students and families experiencing homelessness by blending service funding (Family Homelessness Prevention and Assistance Program), rental assistance (Housing Trust Fund) and philanthropic funding. It is administered in  as a collaborative between local participating governments, schools, and non-profits organizations. </a:t>
            </a:r>
          </a:p>
        </p:txBody>
      </p:sp>
      <p:sp>
        <p:nvSpPr>
          <p:cNvPr id="4" name="Slide Number Placeholder 3"/>
          <p:cNvSpPr>
            <a:spLocks noGrp="1"/>
          </p:cNvSpPr>
          <p:nvPr>
            <p:ph type="sldNum" sz="quarter" idx="10"/>
          </p:nvPr>
        </p:nvSpPr>
        <p:spPr/>
        <p:txBody>
          <a:bodyPr/>
          <a:lstStyle/>
          <a:p>
            <a:fld id="{EE3149A1-0B09-41A5-8A85-32FA23F1B996}" type="slidenum">
              <a:rPr lang="en-US" smtClean="0"/>
              <a:t>29</a:t>
            </a:fld>
            <a:endParaRPr lang="en-US" dirty="0"/>
          </a:p>
        </p:txBody>
      </p:sp>
    </p:spTree>
    <p:extLst>
      <p:ext uri="{BB962C8B-B14F-4D97-AF65-F5344CB8AC3E}">
        <p14:creationId xmlns:p14="http://schemas.microsoft.com/office/powerpoint/2010/main" val="8841749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3149A1-0B09-41A5-8A85-32FA23F1B996}" type="slidenum">
              <a:rPr lang="en-US" smtClean="0"/>
              <a:t>31</a:t>
            </a:fld>
            <a:endParaRPr lang="en-US" dirty="0"/>
          </a:p>
        </p:txBody>
      </p:sp>
    </p:spTree>
    <p:extLst>
      <p:ext uri="{BB962C8B-B14F-4D97-AF65-F5344CB8AC3E}">
        <p14:creationId xmlns:p14="http://schemas.microsoft.com/office/powerpoint/2010/main" val="2030342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42B4A35-B19B-4301-9DBB-D63C816E6EBC}"/>
              </a:ext>
            </a:extLst>
          </p:cNvPr>
          <p:cNvSpPr>
            <a:spLocks noGrp="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EE3149A1-0B09-41A5-8A85-32FA23F1B996}" type="slidenum">
              <a:rPr lang="en-US" smtClean="0"/>
              <a:t>3</a:t>
            </a:fld>
            <a:endParaRPr lang="en-US" dirty="0"/>
          </a:p>
        </p:txBody>
      </p:sp>
    </p:spTree>
    <p:extLst>
      <p:ext uri="{BB962C8B-B14F-4D97-AF65-F5344CB8AC3E}">
        <p14:creationId xmlns:p14="http://schemas.microsoft.com/office/powerpoint/2010/main" val="27074372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018"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Homework Starts with Home Research Partnership is a collaborative state-university-school-community project designed to integrate multisystem administrative data and analyze it in order to produce and disseminate high quality evidence pertinent to addressing the State and national challenge of student homelessness. </a:t>
            </a:r>
            <a:endParaRPr lang="en-US" dirty="0"/>
          </a:p>
          <a:p>
            <a:endParaRPr lang="en-US" dirty="0"/>
          </a:p>
        </p:txBody>
      </p:sp>
      <p:sp>
        <p:nvSpPr>
          <p:cNvPr id="4" name="Slide Number Placeholder 3"/>
          <p:cNvSpPr>
            <a:spLocks noGrp="1"/>
          </p:cNvSpPr>
          <p:nvPr>
            <p:ph type="sldNum" sz="quarter" idx="5"/>
          </p:nvPr>
        </p:nvSpPr>
        <p:spPr/>
        <p:txBody>
          <a:bodyPr/>
          <a:lstStyle/>
          <a:p>
            <a:fld id="{EE3149A1-0B09-41A5-8A85-32FA23F1B996}" type="slidenum">
              <a:rPr lang="en-US" smtClean="0"/>
              <a:t>35</a:t>
            </a:fld>
            <a:endParaRPr lang="en-US" dirty="0"/>
          </a:p>
        </p:txBody>
      </p:sp>
    </p:spTree>
    <p:extLst>
      <p:ext uri="{BB962C8B-B14F-4D97-AF65-F5344CB8AC3E}">
        <p14:creationId xmlns:p14="http://schemas.microsoft.com/office/powerpoint/2010/main" val="37007456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808203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Lessons learned – Government</a:t>
            </a:r>
            <a:r>
              <a:rPr lang="en-US" baseline="0" dirty="0"/>
              <a:t> can go faster and differently than previously!</a:t>
            </a:r>
            <a:endParaRPr lang="en-US" dirty="0"/>
          </a:p>
          <a:p>
            <a:r>
              <a:rPr lang="en-US" dirty="0"/>
              <a:t>Combining programs?</a:t>
            </a:r>
          </a:p>
          <a:p>
            <a:r>
              <a:rPr lang="en-US" dirty="0"/>
              <a:t>How can we design the RFP to be better for our clients and administrators?</a:t>
            </a:r>
          </a:p>
          <a:p>
            <a:endParaRPr lang="en-US" dirty="0"/>
          </a:p>
          <a:p>
            <a:r>
              <a:rPr lang="en-US" dirty="0"/>
              <a:t>How can we design the RFP to be more responsive to pandemic?</a:t>
            </a:r>
          </a:p>
          <a:p>
            <a:endParaRPr lang="en-US" dirty="0"/>
          </a:p>
          <a:p>
            <a:r>
              <a:rPr lang="en-US" dirty="0"/>
              <a:t>How  can we design the RFP to address equity concerns?</a:t>
            </a:r>
          </a:p>
          <a:p>
            <a:endParaRPr lang="en-US" dirty="0"/>
          </a:p>
          <a:p>
            <a:endParaRPr lang="en-US" dirty="0"/>
          </a:p>
        </p:txBody>
      </p:sp>
      <p:sp>
        <p:nvSpPr>
          <p:cNvPr id="4" name="Slide Number Placeholder 3"/>
          <p:cNvSpPr>
            <a:spLocks noGrp="1"/>
          </p:cNvSpPr>
          <p:nvPr>
            <p:ph type="sldNum" sz="quarter" idx="10"/>
          </p:nvPr>
        </p:nvSpPr>
        <p:spPr/>
        <p:txBody>
          <a:bodyPr/>
          <a:lstStyle/>
          <a:p>
            <a:fld id="{EE3149A1-0B09-41A5-8A85-32FA23F1B996}" type="slidenum">
              <a:rPr lang="en-US" smtClean="0"/>
              <a:t>37</a:t>
            </a:fld>
            <a:endParaRPr lang="en-US" dirty="0"/>
          </a:p>
        </p:txBody>
      </p:sp>
    </p:spTree>
    <p:extLst>
      <p:ext uri="{BB962C8B-B14F-4D97-AF65-F5344CB8AC3E}">
        <p14:creationId xmlns:p14="http://schemas.microsoft.com/office/powerpoint/2010/main" val="28847262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3500711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 grantee</a:t>
            </a:r>
          </a:p>
          <a:p>
            <a:r>
              <a:rPr lang="en-US" dirty="0"/>
              <a:t>Not a grantee/interested in applying</a:t>
            </a:r>
          </a:p>
          <a:p>
            <a:r>
              <a:rPr lang="en-US" dirty="0"/>
              <a:t>Not a grantee/want to know as referral resource</a:t>
            </a:r>
          </a:p>
          <a:p>
            <a:r>
              <a:rPr lang="en-US" dirty="0"/>
              <a:t>Other</a:t>
            </a:r>
          </a:p>
          <a:p>
            <a:endParaRPr lang="en-US" dirty="0"/>
          </a:p>
        </p:txBody>
      </p:sp>
      <p:sp>
        <p:nvSpPr>
          <p:cNvPr id="4" name="Slide Number Placeholder 3"/>
          <p:cNvSpPr>
            <a:spLocks noGrp="1"/>
          </p:cNvSpPr>
          <p:nvPr>
            <p:ph type="sldNum" sz="quarter" idx="5"/>
          </p:nvPr>
        </p:nvSpPr>
        <p:spPr/>
        <p:txBody>
          <a:bodyPr/>
          <a:lstStyle/>
          <a:p>
            <a:fld id="{EE3149A1-0B09-41A5-8A85-32FA23F1B996}" type="slidenum">
              <a:rPr lang="en-US" smtClean="0"/>
              <a:t>4</a:t>
            </a:fld>
            <a:endParaRPr lang="en-US" dirty="0"/>
          </a:p>
        </p:txBody>
      </p:sp>
    </p:spTree>
    <p:extLst>
      <p:ext uri="{BB962C8B-B14F-4D97-AF65-F5344CB8AC3E}">
        <p14:creationId xmlns:p14="http://schemas.microsoft.com/office/powerpoint/2010/main" val="2271821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109B01B-E9A9-4E1E-A52B-FAEC22B34FEA}"/>
              </a:ext>
            </a:extLst>
          </p:cNvPr>
          <p:cNvSpPr>
            <a:spLocks noGrp="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E1C5DC02-E24C-4C3E-A3BA-11CEF88EF7F5}"/>
              </a:ext>
            </a:extLst>
          </p:cNvPr>
          <p:cNvSpPr>
            <a:spLocks noGrp="1"/>
          </p:cNvSpPr>
          <p:nvPr>
            <p:ph type="body" idx="1"/>
          </p:nvPr>
        </p:nvSpPr>
        <p:spPr/>
        <p:txBody>
          <a:bodyPr/>
          <a:lstStyle/>
          <a:p>
            <a:pPr marL="0" marR="0" lvl="0" indent="0" algn="l" defTabSz="914018" rtl="0" eaLnBrk="1" fontAlgn="auto" latinLnBrk="0" hangingPunct="1">
              <a:lnSpc>
                <a:spcPct val="100000"/>
              </a:lnSpc>
              <a:spcBef>
                <a:spcPts val="0"/>
              </a:spcBef>
              <a:spcAft>
                <a:spcPts val="0"/>
              </a:spcAft>
              <a:buClrTx/>
              <a:buSzTx/>
              <a:buFontTx/>
              <a:buNone/>
              <a:tabLst/>
              <a:defRPr/>
            </a:pPr>
            <a:r>
              <a:rPr lang="en-US" sz="1200" dirty="0"/>
              <a:t>Serves families, singles, youth/unaccompanied youth (under age 25)</a:t>
            </a:r>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06E79ED-BFCF-4545-A3A7-1656EBAA300C}"/>
              </a:ext>
            </a:extLst>
          </p:cNvPr>
          <p:cNvSpPr>
            <a:spLocks noGrp="1"/>
          </p:cNvSpPr>
          <p:nvPr>
            <p:ph type="body" idx="1"/>
          </p:nvPr>
        </p:nvSpPr>
        <p:spPr/>
        <p:txBody>
          <a:bodyPr/>
          <a:lstStyle/>
          <a:p>
            <a:pPr marL="0" marR="0" lvl="0" indent="0" algn="l" defTabSz="914018" rtl="0" eaLnBrk="1" fontAlgn="auto" latinLnBrk="0" hangingPunct="1">
              <a:lnSpc>
                <a:spcPct val="100000"/>
              </a:lnSpc>
              <a:spcBef>
                <a:spcPts val="0"/>
              </a:spcBef>
              <a:spcAft>
                <a:spcPts val="0"/>
              </a:spcAft>
              <a:buClrTx/>
              <a:buSzTx/>
              <a:buFontTx/>
              <a:buNone/>
              <a:tabLst/>
              <a:defRPr/>
            </a:pPr>
            <a:r>
              <a:rPr lang="en-US" sz="1200" dirty="0"/>
              <a:t>Funds cannot be used for more than 24 months of assistance</a:t>
            </a:r>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686"/>
            <a:ext cx="9144000" cy="1199223"/>
          </a:xfrm>
          <a:solidFill>
            <a:schemeClr val="accent2"/>
          </a:solidFill>
        </p:spPr>
        <p:txBody>
          <a:bodyPr wrap="square" lIns="182804" tIns="91406" rIns="182804" bIns="91406" spcCol="0" anchor="ctr">
            <a:normAutofit/>
          </a:bodyPr>
          <a:lstStyle>
            <a:lvl1pPr algn="ctr">
              <a:lnSpc>
                <a:spcPct val="90000"/>
              </a:lnSpc>
              <a:defRPr sz="3600" baseline="0">
                <a:solidFill>
                  <a:schemeClr val="tx1"/>
                </a:solidFill>
              </a:defRPr>
            </a:lvl1pPr>
          </a:lstStyle>
          <a:p>
            <a:r>
              <a:rPr lang="en-US" dirty="0"/>
              <a:t>Click to enter the slideshow title</a:t>
            </a:r>
          </a:p>
        </p:txBody>
      </p:sp>
      <p:sp>
        <p:nvSpPr>
          <p:cNvPr id="3" name="Rectangle 2"/>
          <p:cNvSpPr/>
          <p:nvPr userDrawn="1"/>
        </p:nvSpPr>
        <p:spPr>
          <a:xfrm>
            <a:off x="0" y="5387884"/>
            <a:ext cx="9144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6" tIns="45703" rIns="91406" bIns="45703" rtlCol="0" anchor="ctr"/>
          <a:lstStyle/>
          <a:p>
            <a:pPr algn="ctr"/>
            <a:endParaRPr lang="en-US" dirty="0">
              <a:solidFill>
                <a:srgbClr val="FFFFFF"/>
              </a:solidFill>
            </a:endParaRPr>
          </a:p>
        </p:txBody>
      </p:sp>
      <p:sp>
        <p:nvSpPr>
          <p:cNvPr id="12" name="Text Placeholder 10"/>
          <p:cNvSpPr>
            <a:spLocks noGrp="1"/>
          </p:cNvSpPr>
          <p:nvPr>
            <p:ph type="body" sz="quarter" idx="14" hasCustomPrompt="1"/>
          </p:nvPr>
        </p:nvSpPr>
        <p:spPr>
          <a:xfrm>
            <a:off x="2101854" y="5644910"/>
            <a:ext cx="4940300" cy="903063"/>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p:txBody>
          <a:bodyPr/>
          <a:lstStyle/>
          <a:p>
            <a:fld id="{BE4CD51F-F43C-4FBF-960C-75956F2A855A}" type="datetime1">
              <a:rPr lang="en-US" smtClean="0">
                <a:solidFill>
                  <a:srgbClr val="000000"/>
                </a:solidFill>
              </a:rPr>
              <a:t>11/4/2020</a:t>
            </a:fld>
            <a:endParaRPr lang="en-US" dirty="0">
              <a:solidFill>
                <a:srgbClr val="000000"/>
              </a:solidFill>
            </a:endParaRPr>
          </a:p>
        </p:txBody>
      </p:sp>
      <p:sp>
        <p:nvSpPr>
          <p:cNvPr id="9" name="Footer Placeholder 4"/>
          <p:cNvSpPr>
            <a:spLocks noGrp="1"/>
          </p:cNvSpPr>
          <p:nvPr>
            <p:ph type="ftr" sz="quarter" idx="3"/>
          </p:nvPr>
        </p:nvSpPr>
        <p:spPr>
          <a:xfrm>
            <a:off x="2476672" y="6356444"/>
            <a:ext cx="4190734" cy="365125"/>
          </a:xfrm>
          <a:prstGeom prst="rect">
            <a:avLst/>
          </a:prstGeom>
        </p:spPr>
        <p:txBody>
          <a:bodyPr anchor="ctr"/>
          <a:lstStyle>
            <a:lvl1pPr algn="ctr">
              <a:defRPr sz="1200">
                <a:solidFill>
                  <a:schemeClr val="tx2"/>
                </a:solidFill>
              </a:defRPr>
            </a:lvl1pPr>
          </a:lstStyle>
          <a:p>
            <a:r>
              <a:rPr lang="en-US" dirty="0">
                <a:solidFill>
                  <a:srgbClr val="000000"/>
                </a:solidFill>
              </a:rPr>
              <a:t>Minnesota Housing | mnhousing.gov</a:t>
            </a:r>
          </a:p>
        </p:txBody>
      </p:sp>
      <p:sp>
        <p:nvSpPr>
          <p:cNvPr id="19" name="Slide Number Placeholder 18"/>
          <p:cNvSpPr>
            <a:spLocks noGrp="1"/>
          </p:cNvSpPr>
          <p:nvPr>
            <p:ph type="sldNum" sz="quarter" idx="16"/>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81437" y="1679918"/>
            <a:ext cx="4781204" cy="860524"/>
          </a:xfrm>
          <a:prstGeom prst="rect">
            <a:avLst/>
          </a:prstGeom>
        </p:spPr>
      </p:pic>
    </p:spTree>
    <p:extLst>
      <p:ext uri="{BB962C8B-B14F-4D97-AF65-F5344CB8AC3E}">
        <p14:creationId xmlns:p14="http://schemas.microsoft.com/office/powerpoint/2010/main" val="1101058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6" tIns="45703" rIns="91406" bIns="45703" rtlCol="0" anchor="ctr"/>
          <a:lstStyle/>
          <a:p>
            <a:pPr algn="ctr"/>
            <a:endParaRPr lang="en-US" dirty="0">
              <a:solidFill>
                <a:srgbClr val="FFFFFF"/>
              </a:solidFill>
            </a:endParaRPr>
          </a:p>
        </p:txBody>
      </p:sp>
      <p:sp>
        <p:nvSpPr>
          <p:cNvPr id="2" name="Title 1"/>
          <p:cNvSpPr>
            <a:spLocks noGrp="1"/>
          </p:cNvSpPr>
          <p:nvPr>
            <p:ph type="title" hasCustomPrompt="1"/>
          </p:nvPr>
        </p:nvSpPr>
        <p:spPr>
          <a:xfrm>
            <a:off x="628652" y="152400"/>
            <a:ext cx="7886700" cy="914400"/>
          </a:xfrm>
        </p:spPr>
        <p:txBody>
          <a:bodyPr>
            <a:normAutofit/>
          </a:bodyPr>
          <a:lstStyle>
            <a:lvl1pPr algn="r">
              <a:defRPr sz="3600">
                <a:solidFill>
                  <a:schemeClr val="bg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7"/>
            <a:ext cx="9144000" cy="5638803"/>
          </a:xfrm>
        </p:spPr>
        <p:txBody>
          <a:bodyPr/>
          <a:lstStyle/>
          <a:p>
            <a:r>
              <a:rPr lang="en-US" dirty="0"/>
              <a:t>Click Icon to add picture</a:t>
            </a:r>
          </a:p>
        </p:txBody>
      </p:sp>
      <p:sp>
        <p:nvSpPr>
          <p:cNvPr id="10" name="Content Placeholder 2"/>
          <p:cNvSpPr>
            <a:spLocks noGrp="1"/>
          </p:cNvSpPr>
          <p:nvPr>
            <p:ph idx="1"/>
          </p:nvPr>
        </p:nvSpPr>
        <p:spPr>
          <a:xfrm>
            <a:off x="1" y="2609241"/>
            <a:ext cx="4262718" cy="2858715"/>
          </a:xfrm>
          <a:solidFill>
            <a:schemeClr val="tx1">
              <a:alpha val="88000"/>
            </a:schemeClr>
          </a:solidFill>
        </p:spPr>
        <p:txBody>
          <a:bodyPr rIns="274217" anchor="ctr"/>
          <a:lstStyle>
            <a:lvl1pPr marL="685511" indent="-228498">
              <a:lnSpc>
                <a:spcPct val="100000"/>
              </a:lnSpc>
              <a:spcBef>
                <a:spcPts val="0"/>
              </a:spcBef>
              <a:buClr>
                <a:schemeClr val="accent2"/>
              </a:buClr>
              <a:defRPr sz="2500">
                <a:solidFill>
                  <a:schemeClr val="bg1"/>
                </a:solidFill>
              </a:defRPr>
            </a:lvl1pPr>
            <a:lvl2pPr marL="1142516" indent="-228498">
              <a:lnSpc>
                <a:spcPct val="100000"/>
              </a:lnSpc>
              <a:buClr>
                <a:schemeClr val="accent2"/>
              </a:buClr>
              <a:defRPr sz="2100">
                <a:solidFill>
                  <a:schemeClr val="bg1"/>
                </a:solidFill>
              </a:defRPr>
            </a:lvl2pPr>
            <a:lvl3pPr marL="1599520" indent="-228498">
              <a:lnSpc>
                <a:spcPct val="100000"/>
              </a:lnSpc>
              <a:buClr>
                <a:schemeClr val="accent2"/>
              </a:buClr>
              <a:defRPr sz="1700">
                <a:solidFill>
                  <a:schemeClr val="bg1"/>
                </a:solidFill>
              </a:defRPr>
            </a:lvl3pPr>
            <a:lvl4pPr marL="2056532" indent="-228498">
              <a:lnSpc>
                <a:spcPct val="100000"/>
              </a:lnSpc>
              <a:buClr>
                <a:schemeClr val="accent2"/>
              </a:buClr>
              <a:defRPr sz="1700">
                <a:solidFill>
                  <a:schemeClr val="bg1"/>
                </a:solidFill>
              </a:defRPr>
            </a:lvl4pPr>
            <a:lvl5pPr marL="2513529" indent="-228498">
              <a:lnSpc>
                <a:spcPct val="100000"/>
              </a:lnSpc>
              <a:buClr>
                <a:schemeClr val="accent2"/>
              </a:buClr>
              <a:defRPr sz="17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D0786B-4E1E-496A-9029-B3FCE6013580}" type="datetime1">
              <a:rPr lang="en-US" smtClean="0">
                <a:solidFill>
                  <a:srgbClr val="000000"/>
                </a:solidFill>
              </a:rPr>
              <a:t>11/4/2020</a:t>
            </a:fld>
            <a:endParaRPr lang="en-US" dirty="0">
              <a:solidFill>
                <a:srgbClr val="000000"/>
              </a:solidFill>
            </a:endParaRPr>
          </a:p>
        </p:txBody>
      </p:sp>
      <p:sp>
        <p:nvSpPr>
          <p:cNvPr id="13" name="Footer Placeholder 4"/>
          <p:cNvSpPr>
            <a:spLocks noGrp="1"/>
          </p:cNvSpPr>
          <p:nvPr>
            <p:ph type="ftr" sz="quarter" idx="3"/>
          </p:nvPr>
        </p:nvSpPr>
        <p:spPr>
          <a:xfrm>
            <a:off x="2476672" y="6356444"/>
            <a:ext cx="4190734" cy="365125"/>
          </a:xfrm>
          <a:prstGeom prst="rect">
            <a:avLst/>
          </a:prstGeom>
        </p:spPr>
        <p:txBody>
          <a:bodyPr anchor="ctr"/>
          <a:lstStyle>
            <a:lvl1pPr algn="ctr">
              <a:defRPr sz="1200">
                <a:solidFill>
                  <a:schemeClr val="tx2"/>
                </a:solidFill>
              </a:defRPr>
            </a:lvl1pPr>
          </a:lstStyle>
          <a:p>
            <a:r>
              <a:rPr lang="en-US" dirty="0">
                <a:solidFill>
                  <a:srgbClr val="000000"/>
                </a:solidFill>
              </a:rPr>
              <a:t>Minnesota Housing | mnhousing.gov</a:t>
            </a: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659208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2" y="152400"/>
            <a:ext cx="7886700" cy="914400"/>
          </a:xfrm>
        </p:spPr>
        <p:txBody>
          <a:bodyPr>
            <a:normAutofit/>
          </a:bodyPr>
          <a:lstStyle>
            <a:lvl1pPr algn="r">
              <a:defRPr sz="3600">
                <a:solidFill>
                  <a:schemeClr val="accent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7"/>
            <a:ext cx="9144000" cy="5638803"/>
          </a:xfrm>
        </p:spPr>
        <p:txBody>
          <a:bodyPr/>
          <a:lstStyle>
            <a:lvl1pPr>
              <a:defRPr baseline="0"/>
            </a:lvl1pPr>
          </a:lstStyle>
          <a:p>
            <a:r>
              <a:rPr lang="en-US" dirty="0"/>
              <a:t>Click Icon to add picture</a:t>
            </a:r>
          </a:p>
        </p:txBody>
      </p:sp>
      <p:sp>
        <p:nvSpPr>
          <p:cNvPr id="10" name="Content Placeholder 2"/>
          <p:cNvSpPr>
            <a:spLocks noGrp="1"/>
          </p:cNvSpPr>
          <p:nvPr>
            <p:ph idx="1"/>
          </p:nvPr>
        </p:nvSpPr>
        <p:spPr>
          <a:xfrm>
            <a:off x="1" y="2609241"/>
            <a:ext cx="4262718" cy="2858715"/>
          </a:xfrm>
          <a:solidFill>
            <a:schemeClr val="tx1">
              <a:alpha val="88000"/>
            </a:schemeClr>
          </a:solidFill>
        </p:spPr>
        <p:txBody>
          <a:bodyPr rIns="274217" anchor="ctr"/>
          <a:lstStyle>
            <a:lvl1pPr marL="685511" indent="-228498">
              <a:lnSpc>
                <a:spcPct val="100000"/>
              </a:lnSpc>
              <a:spcBef>
                <a:spcPts val="0"/>
              </a:spcBef>
              <a:buClr>
                <a:schemeClr val="accent2"/>
              </a:buClr>
              <a:defRPr>
                <a:solidFill>
                  <a:schemeClr val="bg1"/>
                </a:solidFill>
              </a:defRPr>
            </a:lvl1pPr>
            <a:lvl2pPr marL="1142516" indent="-228498">
              <a:lnSpc>
                <a:spcPct val="100000"/>
              </a:lnSpc>
              <a:buClr>
                <a:schemeClr val="accent2"/>
              </a:buClr>
              <a:defRPr>
                <a:solidFill>
                  <a:schemeClr val="bg1"/>
                </a:solidFill>
              </a:defRPr>
            </a:lvl2pPr>
            <a:lvl3pPr marL="1599520" indent="-228498">
              <a:lnSpc>
                <a:spcPct val="100000"/>
              </a:lnSpc>
              <a:buClr>
                <a:schemeClr val="accent2"/>
              </a:buClr>
              <a:defRPr>
                <a:solidFill>
                  <a:schemeClr val="bg1"/>
                </a:solidFill>
              </a:defRPr>
            </a:lvl3pPr>
            <a:lvl4pPr marL="2056532" indent="-228498">
              <a:lnSpc>
                <a:spcPct val="100000"/>
              </a:lnSpc>
              <a:buClr>
                <a:schemeClr val="accent2"/>
              </a:buClr>
              <a:defRPr>
                <a:solidFill>
                  <a:schemeClr val="bg1"/>
                </a:solidFill>
              </a:defRPr>
            </a:lvl4pPr>
            <a:lvl5pPr marL="2513529" indent="-228498">
              <a:lnSpc>
                <a:spcPct val="100000"/>
              </a:lnSpc>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1E9416-03BF-4B78-ABEB-568B1F57BB31}" type="datetime1">
              <a:rPr lang="en-US" smtClean="0">
                <a:solidFill>
                  <a:srgbClr val="000000"/>
                </a:solidFill>
              </a:rPr>
              <a:t>11/4/2020</a:t>
            </a:fld>
            <a:endParaRPr lang="en-US" dirty="0">
              <a:solidFill>
                <a:srgbClr val="000000"/>
              </a:solidFill>
            </a:endParaRPr>
          </a:p>
        </p:txBody>
      </p:sp>
      <p:sp>
        <p:nvSpPr>
          <p:cNvPr id="12" name="Footer Placeholder 4"/>
          <p:cNvSpPr>
            <a:spLocks noGrp="1"/>
          </p:cNvSpPr>
          <p:nvPr>
            <p:ph type="ftr" sz="quarter" idx="3"/>
          </p:nvPr>
        </p:nvSpPr>
        <p:spPr>
          <a:xfrm>
            <a:off x="2476672" y="6356444"/>
            <a:ext cx="4190734" cy="365125"/>
          </a:xfrm>
          <a:prstGeom prst="rect">
            <a:avLst/>
          </a:prstGeom>
        </p:spPr>
        <p:txBody>
          <a:bodyPr anchor="ctr"/>
          <a:lstStyle>
            <a:lvl1pPr algn="ctr">
              <a:defRPr sz="1200">
                <a:solidFill>
                  <a:schemeClr val="tx2"/>
                </a:solidFill>
              </a:defRPr>
            </a:lvl1pPr>
          </a:lstStyle>
          <a:p>
            <a:r>
              <a:rPr lang="en-US" dirty="0">
                <a:solidFill>
                  <a:srgbClr val="000000"/>
                </a:solidFill>
              </a:rPr>
              <a:t>Minnesota Housing | mnhousing.gov</a:t>
            </a: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531797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8652" y="152400"/>
            <a:ext cx="78867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628652" y="1366350"/>
            <a:ext cx="78867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a:xfrm>
            <a:off x="628717" y="6356448"/>
            <a:ext cx="1018942" cy="365125"/>
          </a:xfrm>
        </p:spPr>
        <p:txBody>
          <a:bodyPr/>
          <a:lstStyle/>
          <a:p>
            <a:fld id="{F8BE8B3C-8232-427D-8CEB-36744CE87A2D}" type="datetime1">
              <a:rPr lang="en-US" smtClean="0">
                <a:solidFill>
                  <a:srgbClr val="000000"/>
                </a:solidFill>
              </a:rPr>
              <a:t>11/4/2020</a:t>
            </a:fld>
            <a:endParaRPr lang="en-US" dirty="0">
              <a:solidFill>
                <a:srgbClr val="000000"/>
              </a:solidFill>
            </a:endParaRPr>
          </a:p>
        </p:txBody>
      </p:sp>
      <p:sp>
        <p:nvSpPr>
          <p:cNvPr id="7" name="Footer Placeholder 4"/>
          <p:cNvSpPr>
            <a:spLocks noGrp="1"/>
          </p:cNvSpPr>
          <p:nvPr>
            <p:ph type="ftr" sz="quarter" idx="3"/>
          </p:nvPr>
        </p:nvSpPr>
        <p:spPr>
          <a:xfrm>
            <a:off x="2476672" y="6356444"/>
            <a:ext cx="4190734" cy="365125"/>
          </a:xfrm>
          <a:prstGeom prst="rect">
            <a:avLst/>
          </a:prstGeom>
        </p:spPr>
        <p:txBody>
          <a:bodyPr anchor="ctr"/>
          <a:lstStyle>
            <a:lvl1pPr algn="ctr">
              <a:defRPr sz="1200">
                <a:solidFill>
                  <a:schemeClr val="tx2"/>
                </a:solidFill>
              </a:defRPr>
            </a:lvl1pPr>
          </a:lstStyle>
          <a:p>
            <a:r>
              <a:rPr lang="en-US" dirty="0">
                <a:solidFill>
                  <a:srgbClr val="000000"/>
                </a:solidFill>
              </a:rPr>
              <a:t>Minnesota Housing | mnhousing.gov</a:t>
            </a:r>
          </a:p>
        </p:txBody>
      </p:sp>
      <p:sp>
        <p:nvSpPr>
          <p:cNvPr id="9" name="Slide Number Placeholder 6"/>
          <p:cNvSpPr>
            <a:spLocks noGrp="1"/>
          </p:cNvSpPr>
          <p:nvPr>
            <p:ph type="sldNum" sz="quarter" idx="12"/>
          </p:nvPr>
        </p:nvSpPr>
        <p:spPr>
          <a:xfrm>
            <a:off x="7418358" y="6356448"/>
            <a:ext cx="1097001" cy="365125"/>
          </a:xfrm>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1397961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8652" y="152400"/>
            <a:ext cx="78867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628652" y="1366350"/>
            <a:ext cx="78867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a:xfrm>
            <a:off x="628717" y="6356448"/>
            <a:ext cx="1018942" cy="365125"/>
          </a:xfrm>
        </p:spPr>
        <p:txBody>
          <a:bodyPr/>
          <a:lstStyle>
            <a:lvl1pPr>
              <a:defRPr>
                <a:solidFill>
                  <a:schemeClr val="bg1"/>
                </a:solidFill>
              </a:defRPr>
            </a:lvl1pPr>
          </a:lstStyle>
          <a:p>
            <a:fld id="{C431CE58-7BFD-46EA-A038-BFD1428A99E0}" type="datetime1">
              <a:rPr lang="en-US" smtClean="0">
                <a:solidFill>
                  <a:srgbClr val="FFFFFF"/>
                </a:solidFill>
              </a:rPr>
              <a:t>11/4/2020</a:t>
            </a:fld>
            <a:endParaRPr lang="en-US" dirty="0">
              <a:solidFill>
                <a:srgbClr val="FFFFFF"/>
              </a:solidFill>
            </a:endParaRPr>
          </a:p>
        </p:txBody>
      </p:sp>
      <p:sp>
        <p:nvSpPr>
          <p:cNvPr id="7" name="Footer Placeholder 4"/>
          <p:cNvSpPr>
            <a:spLocks noGrp="1"/>
          </p:cNvSpPr>
          <p:nvPr>
            <p:ph type="ftr" sz="quarter" idx="3"/>
          </p:nvPr>
        </p:nvSpPr>
        <p:spPr>
          <a:xfrm>
            <a:off x="2476672" y="6356444"/>
            <a:ext cx="4190734" cy="365125"/>
          </a:xfrm>
          <a:prstGeom prst="rect">
            <a:avLst/>
          </a:prstGeom>
        </p:spPr>
        <p:txBody>
          <a:bodyPr anchor="ctr"/>
          <a:lstStyle>
            <a:lvl1pPr algn="ctr">
              <a:defRPr sz="1200">
                <a:solidFill>
                  <a:schemeClr val="bg1"/>
                </a:solidFill>
              </a:defRPr>
            </a:lvl1pPr>
          </a:lstStyle>
          <a:p>
            <a:r>
              <a:rPr lang="en-US" dirty="0">
                <a:solidFill>
                  <a:srgbClr val="FFFFFF"/>
                </a:solidFill>
              </a:rPr>
              <a:t>Minnesota Housing | mnhousing.gov</a:t>
            </a:r>
          </a:p>
        </p:txBody>
      </p:sp>
      <p:sp>
        <p:nvSpPr>
          <p:cNvPr id="9" name="Slide Number Placeholder 6"/>
          <p:cNvSpPr>
            <a:spLocks noGrp="1"/>
          </p:cNvSpPr>
          <p:nvPr>
            <p:ph type="sldNum" sz="quarter" idx="12"/>
          </p:nvPr>
        </p:nvSpPr>
        <p:spPr>
          <a:xfrm>
            <a:off x="7418358" y="6356448"/>
            <a:ext cx="1097001"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765956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8652" y="152400"/>
            <a:ext cx="78867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628652" y="1366350"/>
            <a:ext cx="78867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a:xfrm>
            <a:off x="628717" y="6356448"/>
            <a:ext cx="1018942" cy="365125"/>
          </a:xfrm>
        </p:spPr>
        <p:txBody>
          <a:bodyPr/>
          <a:lstStyle>
            <a:lvl1pPr>
              <a:defRPr>
                <a:solidFill>
                  <a:schemeClr val="bg1"/>
                </a:solidFill>
              </a:defRPr>
            </a:lvl1pPr>
          </a:lstStyle>
          <a:p>
            <a:fld id="{03FA8E55-8593-4593-91E8-7E32CA263DCB}" type="datetime1">
              <a:rPr lang="en-US" smtClean="0">
                <a:solidFill>
                  <a:srgbClr val="FFFFFF"/>
                </a:solidFill>
              </a:rPr>
              <a:t>11/4/2020</a:t>
            </a:fld>
            <a:endParaRPr lang="en-US" dirty="0">
              <a:solidFill>
                <a:srgbClr val="FFFFFF"/>
              </a:solidFill>
            </a:endParaRPr>
          </a:p>
        </p:txBody>
      </p:sp>
      <p:sp>
        <p:nvSpPr>
          <p:cNvPr id="7" name="Footer Placeholder 4"/>
          <p:cNvSpPr>
            <a:spLocks noGrp="1"/>
          </p:cNvSpPr>
          <p:nvPr>
            <p:ph type="ftr" sz="quarter" idx="3"/>
          </p:nvPr>
        </p:nvSpPr>
        <p:spPr>
          <a:xfrm>
            <a:off x="2476672" y="6356444"/>
            <a:ext cx="4190734" cy="365125"/>
          </a:xfrm>
          <a:prstGeom prst="rect">
            <a:avLst/>
          </a:prstGeom>
        </p:spPr>
        <p:txBody>
          <a:bodyPr anchor="ctr"/>
          <a:lstStyle>
            <a:lvl1pPr algn="ctr">
              <a:defRPr sz="1200">
                <a:solidFill>
                  <a:schemeClr val="bg1"/>
                </a:solidFill>
              </a:defRPr>
            </a:lvl1pPr>
          </a:lstStyle>
          <a:p>
            <a:r>
              <a:rPr lang="en-US" dirty="0">
                <a:solidFill>
                  <a:srgbClr val="FFFFFF"/>
                </a:solidFill>
              </a:rPr>
              <a:t>Minnesota Housing | mnhousing.gov</a:t>
            </a:r>
          </a:p>
        </p:txBody>
      </p:sp>
      <p:sp>
        <p:nvSpPr>
          <p:cNvPr id="9" name="Slide Number Placeholder 6"/>
          <p:cNvSpPr>
            <a:spLocks noGrp="1"/>
          </p:cNvSpPr>
          <p:nvPr>
            <p:ph type="sldNum" sz="quarter" idx="12"/>
          </p:nvPr>
        </p:nvSpPr>
        <p:spPr>
          <a:xfrm>
            <a:off x="7418358" y="6356448"/>
            <a:ext cx="1097001"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573761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8652" y="152400"/>
            <a:ext cx="78867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628652" y="1366350"/>
            <a:ext cx="78867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a:xfrm>
            <a:off x="628717" y="6356448"/>
            <a:ext cx="1018942" cy="365125"/>
          </a:xfrm>
          <a:prstGeom prst="rect">
            <a:avLst/>
          </a:prstGeom>
        </p:spPr>
        <p:txBody>
          <a:bodyPr vert="horz" lIns="91406" tIns="45703" rIns="91406" bIns="45703" rtlCol="0" anchor="ctr"/>
          <a:lstStyle>
            <a:lvl1pPr algn="l">
              <a:defRPr sz="1200">
                <a:solidFill>
                  <a:schemeClr val="tx2"/>
                </a:solidFill>
              </a:defRPr>
            </a:lvl1pPr>
          </a:lstStyle>
          <a:p>
            <a:fld id="{0B69220D-679A-4D08-BCA3-EA08A8DF2CA1}" type="datetime1">
              <a:rPr lang="en-US" smtClean="0">
                <a:solidFill>
                  <a:srgbClr val="000000"/>
                </a:solidFill>
              </a:rPr>
              <a:t>11/4/2020</a:t>
            </a:fld>
            <a:endParaRPr lang="en-US" dirty="0">
              <a:solidFill>
                <a:srgbClr val="000000"/>
              </a:solidFill>
            </a:endParaRPr>
          </a:p>
        </p:txBody>
      </p:sp>
      <p:sp>
        <p:nvSpPr>
          <p:cNvPr id="11" name="Footer Placeholder 4"/>
          <p:cNvSpPr>
            <a:spLocks noGrp="1"/>
          </p:cNvSpPr>
          <p:nvPr>
            <p:ph type="ftr" sz="quarter" idx="3"/>
          </p:nvPr>
        </p:nvSpPr>
        <p:spPr>
          <a:xfrm>
            <a:off x="2476672" y="6356444"/>
            <a:ext cx="4190734" cy="365125"/>
          </a:xfrm>
          <a:prstGeom prst="rect">
            <a:avLst/>
          </a:prstGeom>
        </p:spPr>
        <p:txBody>
          <a:bodyPr anchor="ctr"/>
          <a:lstStyle>
            <a:lvl1pPr algn="ctr">
              <a:defRPr sz="1200">
                <a:solidFill>
                  <a:schemeClr val="tx2"/>
                </a:solidFill>
              </a:defRPr>
            </a:lvl1pPr>
          </a:lstStyle>
          <a:p>
            <a:r>
              <a:rPr lang="en-US" dirty="0">
                <a:solidFill>
                  <a:srgbClr val="000000"/>
                </a:solidFill>
              </a:rPr>
              <a:t>Minnesota Housing | mnhousing.gov</a:t>
            </a:r>
          </a:p>
        </p:txBody>
      </p:sp>
      <p:sp>
        <p:nvSpPr>
          <p:cNvPr id="10" name="Slide Number Placeholder 5"/>
          <p:cNvSpPr>
            <a:spLocks noGrp="1"/>
          </p:cNvSpPr>
          <p:nvPr>
            <p:ph type="sldNum" sz="quarter" idx="4"/>
          </p:nvPr>
        </p:nvSpPr>
        <p:spPr>
          <a:xfrm>
            <a:off x="7418358" y="6356448"/>
            <a:ext cx="1097001" cy="365125"/>
          </a:xfrm>
          <a:prstGeom prst="rect">
            <a:avLst/>
          </a:prstGeom>
        </p:spPr>
        <p:txBody>
          <a:bodyPr vert="horz" lIns="91406" tIns="45703" rIns="91406" bIns="45703" rtlCol="0" anchor="ctr"/>
          <a:lstStyle>
            <a:lvl1pPr algn="r">
              <a:defRPr sz="1200">
                <a:solidFill>
                  <a:schemeClr val="tx2"/>
                </a:solidFill>
              </a:defRPr>
            </a:lvl1p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9849244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2" y="152400"/>
            <a:ext cx="7886700" cy="914400"/>
          </a:xfrm>
        </p:spPr>
        <p:txBody>
          <a:bodyPr>
            <a:normAutofit/>
          </a:bodyPr>
          <a:lstStyle>
            <a:lvl1pPr algn="r">
              <a:defRPr sz="3600">
                <a:solidFill>
                  <a:schemeClr val="accent2"/>
                </a:solidFill>
              </a:defRPr>
            </a:lvl1pPr>
          </a:lstStyle>
          <a:p>
            <a:r>
              <a:rPr lang="en-US" dirty="0"/>
              <a:t>Click to edit title</a:t>
            </a:r>
          </a:p>
        </p:txBody>
      </p:sp>
      <p:sp>
        <p:nvSpPr>
          <p:cNvPr id="11" name="Content Placeholder 4"/>
          <p:cNvSpPr>
            <a:spLocks noGrp="1"/>
          </p:cNvSpPr>
          <p:nvPr>
            <p:ph sz="quarter" idx="10"/>
          </p:nvPr>
        </p:nvSpPr>
        <p:spPr>
          <a:xfrm>
            <a:off x="628656" y="1366350"/>
            <a:ext cx="4676215"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2"/>
          <p:cNvSpPr>
            <a:spLocks noGrp="1"/>
          </p:cNvSpPr>
          <p:nvPr>
            <p:ph type="pic" sz="quarter" idx="13"/>
          </p:nvPr>
        </p:nvSpPr>
        <p:spPr>
          <a:xfrm>
            <a:off x="5740174" y="1364825"/>
            <a:ext cx="3403826" cy="4538435"/>
          </a:xfrm>
        </p:spPr>
        <p:txBody>
          <a:bodyPr/>
          <a:lstStyle>
            <a:lvl1pPr>
              <a:buClr>
                <a:schemeClr val="accent2"/>
              </a:buClr>
              <a:defRPr>
                <a:solidFill>
                  <a:schemeClr val="bg1"/>
                </a:solidFill>
              </a:defRPr>
            </a:lvl1pPr>
          </a:lstStyle>
          <a:p>
            <a:r>
              <a:rPr lang="en-US" dirty="0"/>
              <a:t>Click icon to add picture</a:t>
            </a:r>
          </a:p>
        </p:txBody>
      </p:sp>
      <p:sp>
        <p:nvSpPr>
          <p:cNvPr id="8" name="Date Placeholder 4"/>
          <p:cNvSpPr>
            <a:spLocks noGrp="1"/>
          </p:cNvSpPr>
          <p:nvPr>
            <p:ph type="dt" sz="half" idx="11"/>
          </p:nvPr>
        </p:nvSpPr>
        <p:spPr>
          <a:xfrm>
            <a:off x="628717" y="6356448"/>
            <a:ext cx="1018942" cy="365125"/>
          </a:xfrm>
        </p:spPr>
        <p:txBody>
          <a:bodyPr/>
          <a:lstStyle>
            <a:lvl1pPr>
              <a:defRPr>
                <a:solidFill>
                  <a:schemeClr val="bg1"/>
                </a:solidFill>
              </a:defRPr>
            </a:lvl1pPr>
          </a:lstStyle>
          <a:p>
            <a:fld id="{BE4EDF74-C79F-4B69-A6DD-9A7E57D5D352}" type="datetime1">
              <a:rPr lang="en-US" smtClean="0">
                <a:solidFill>
                  <a:srgbClr val="FFFFFF"/>
                </a:solidFill>
              </a:rPr>
              <a:t>11/4/2020</a:t>
            </a:fld>
            <a:endParaRPr lang="en-US" dirty="0">
              <a:solidFill>
                <a:srgbClr val="FFFFFF"/>
              </a:solidFill>
            </a:endParaRPr>
          </a:p>
        </p:txBody>
      </p:sp>
      <p:sp>
        <p:nvSpPr>
          <p:cNvPr id="7" name="Footer Placeholder 4"/>
          <p:cNvSpPr>
            <a:spLocks noGrp="1"/>
          </p:cNvSpPr>
          <p:nvPr>
            <p:ph type="ftr" sz="quarter" idx="3"/>
          </p:nvPr>
        </p:nvSpPr>
        <p:spPr>
          <a:xfrm>
            <a:off x="2476672" y="6356444"/>
            <a:ext cx="4190734" cy="365125"/>
          </a:xfrm>
          <a:prstGeom prst="rect">
            <a:avLst/>
          </a:prstGeom>
        </p:spPr>
        <p:txBody>
          <a:bodyPr anchor="ctr"/>
          <a:lstStyle>
            <a:lvl1pPr algn="ctr">
              <a:defRPr sz="1200">
                <a:solidFill>
                  <a:schemeClr val="bg1"/>
                </a:solidFill>
              </a:defRPr>
            </a:lvl1pPr>
          </a:lstStyle>
          <a:p>
            <a:r>
              <a:rPr lang="en-US" dirty="0">
                <a:solidFill>
                  <a:srgbClr val="FFFFFF"/>
                </a:solidFill>
              </a:rPr>
              <a:t>Minnesota Housing | mnhousing.gov</a:t>
            </a:r>
          </a:p>
        </p:txBody>
      </p:sp>
      <p:sp>
        <p:nvSpPr>
          <p:cNvPr id="9" name="Slide Number Placeholder 6"/>
          <p:cNvSpPr>
            <a:spLocks noGrp="1"/>
          </p:cNvSpPr>
          <p:nvPr>
            <p:ph type="sldNum" sz="quarter" idx="12"/>
          </p:nvPr>
        </p:nvSpPr>
        <p:spPr>
          <a:xfrm>
            <a:off x="7418358" y="6356448"/>
            <a:ext cx="1097001"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7368097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8652" y="152400"/>
            <a:ext cx="7886700" cy="914400"/>
          </a:xfrm>
        </p:spPr>
        <p:txBody>
          <a:bodyPr>
            <a:normAutofit/>
          </a:bodyPr>
          <a:lstStyle>
            <a:lvl1pPr algn="r">
              <a:defRPr sz="3600">
                <a:solidFill>
                  <a:schemeClr val="accent2"/>
                </a:solidFill>
              </a:defRPr>
            </a:lvl1pPr>
          </a:lstStyle>
          <a:p>
            <a:r>
              <a:rPr lang="en-US" dirty="0"/>
              <a:t>Click to edit title</a:t>
            </a:r>
          </a:p>
        </p:txBody>
      </p:sp>
      <p:sp>
        <p:nvSpPr>
          <p:cNvPr id="10" name="Content Placeholder 4"/>
          <p:cNvSpPr>
            <a:spLocks noGrp="1"/>
          </p:cNvSpPr>
          <p:nvPr>
            <p:ph sz="quarter" idx="10"/>
          </p:nvPr>
        </p:nvSpPr>
        <p:spPr>
          <a:xfrm>
            <a:off x="628656" y="1366350"/>
            <a:ext cx="4676215"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p:cNvSpPr>
            <a:spLocks noGrp="1"/>
          </p:cNvSpPr>
          <p:nvPr>
            <p:ph type="pic" sz="quarter" idx="13"/>
          </p:nvPr>
        </p:nvSpPr>
        <p:spPr>
          <a:xfrm>
            <a:off x="5740174" y="1364825"/>
            <a:ext cx="3403826" cy="4538435"/>
          </a:xfrm>
        </p:spPr>
        <p:txBody>
          <a:bodyPr/>
          <a:lstStyle>
            <a:lvl1pPr>
              <a:buClr>
                <a:schemeClr val="accent2"/>
              </a:buClr>
              <a:defRPr>
                <a:solidFill>
                  <a:schemeClr val="bg1"/>
                </a:solidFill>
              </a:defRPr>
            </a:lvl1pPr>
          </a:lstStyle>
          <a:p>
            <a:r>
              <a:rPr lang="en-US" dirty="0"/>
              <a:t>Click icon to add picture</a:t>
            </a:r>
          </a:p>
        </p:txBody>
      </p:sp>
      <p:sp>
        <p:nvSpPr>
          <p:cNvPr id="8" name="Date Placeholder 4"/>
          <p:cNvSpPr>
            <a:spLocks noGrp="1"/>
          </p:cNvSpPr>
          <p:nvPr>
            <p:ph type="dt" sz="half" idx="11"/>
          </p:nvPr>
        </p:nvSpPr>
        <p:spPr>
          <a:xfrm>
            <a:off x="628717" y="6356448"/>
            <a:ext cx="1018942" cy="365125"/>
          </a:xfrm>
        </p:spPr>
        <p:txBody>
          <a:bodyPr/>
          <a:lstStyle>
            <a:lvl1pPr>
              <a:defRPr>
                <a:solidFill>
                  <a:schemeClr val="bg1"/>
                </a:solidFill>
              </a:defRPr>
            </a:lvl1pPr>
          </a:lstStyle>
          <a:p>
            <a:fld id="{577C9768-81AD-4ADF-B367-82BE6334C78B}" type="datetime1">
              <a:rPr lang="en-US" smtClean="0">
                <a:solidFill>
                  <a:srgbClr val="FFFFFF"/>
                </a:solidFill>
              </a:rPr>
              <a:t>11/4/2020</a:t>
            </a:fld>
            <a:endParaRPr lang="en-US" dirty="0">
              <a:solidFill>
                <a:srgbClr val="FFFFFF"/>
              </a:solidFill>
            </a:endParaRPr>
          </a:p>
        </p:txBody>
      </p:sp>
      <p:sp>
        <p:nvSpPr>
          <p:cNvPr id="7" name="Footer Placeholder 4"/>
          <p:cNvSpPr>
            <a:spLocks noGrp="1"/>
          </p:cNvSpPr>
          <p:nvPr>
            <p:ph type="ftr" sz="quarter" idx="3"/>
          </p:nvPr>
        </p:nvSpPr>
        <p:spPr>
          <a:xfrm>
            <a:off x="2476672" y="6356444"/>
            <a:ext cx="4190734" cy="365125"/>
          </a:xfrm>
          <a:prstGeom prst="rect">
            <a:avLst/>
          </a:prstGeom>
        </p:spPr>
        <p:txBody>
          <a:bodyPr anchor="ctr"/>
          <a:lstStyle>
            <a:lvl1pPr algn="ctr">
              <a:defRPr sz="1200">
                <a:solidFill>
                  <a:schemeClr val="bg1"/>
                </a:solidFill>
              </a:defRPr>
            </a:lvl1pPr>
          </a:lstStyle>
          <a:p>
            <a:r>
              <a:rPr lang="en-US" dirty="0">
                <a:solidFill>
                  <a:srgbClr val="FFFFFF"/>
                </a:solidFill>
              </a:rPr>
              <a:t>Minnesota Housing | mnhousing.gov</a:t>
            </a:r>
          </a:p>
        </p:txBody>
      </p:sp>
      <p:sp>
        <p:nvSpPr>
          <p:cNvPr id="9" name="Slide Number Placeholder 6"/>
          <p:cNvSpPr>
            <a:spLocks noGrp="1"/>
          </p:cNvSpPr>
          <p:nvPr>
            <p:ph type="sldNum" sz="quarter" idx="12"/>
          </p:nvPr>
        </p:nvSpPr>
        <p:spPr>
          <a:xfrm>
            <a:off x="7418358" y="6356448"/>
            <a:ext cx="1097001"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6596289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8652" y="152400"/>
            <a:ext cx="7886700" cy="914400"/>
          </a:xfrm>
        </p:spPr>
        <p:txBody>
          <a:bodyPr>
            <a:normAutofit/>
          </a:bodyPr>
          <a:lstStyle>
            <a:lvl1pPr algn="r">
              <a:defRPr sz="3600">
                <a:solidFill>
                  <a:schemeClr val="accent1"/>
                </a:solidFill>
              </a:defRPr>
            </a:lvl1pPr>
          </a:lstStyle>
          <a:p>
            <a:r>
              <a:rPr lang="en-US" dirty="0"/>
              <a:t>Click to edit title</a:t>
            </a:r>
          </a:p>
        </p:txBody>
      </p:sp>
      <p:sp>
        <p:nvSpPr>
          <p:cNvPr id="7" name="Content Placeholder 4"/>
          <p:cNvSpPr>
            <a:spLocks noGrp="1"/>
          </p:cNvSpPr>
          <p:nvPr>
            <p:ph sz="quarter" idx="10"/>
          </p:nvPr>
        </p:nvSpPr>
        <p:spPr>
          <a:xfrm>
            <a:off x="628656" y="1366350"/>
            <a:ext cx="4676215"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2"/>
          <p:cNvSpPr>
            <a:spLocks noGrp="1"/>
          </p:cNvSpPr>
          <p:nvPr>
            <p:ph type="pic" sz="quarter" idx="13"/>
          </p:nvPr>
        </p:nvSpPr>
        <p:spPr>
          <a:xfrm>
            <a:off x="5740174" y="1364825"/>
            <a:ext cx="3403826" cy="4538435"/>
          </a:xfrm>
        </p:spPr>
        <p:txBody>
          <a:bodyPr/>
          <a:lstStyle>
            <a:lvl1pPr>
              <a:buClr>
                <a:schemeClr val="tx1"/>
              </a:buClr>
              <a:defRPr>
                <a:solidFill>
                  <a:schemeClr val="tx1"/>
                </a:solidFill>
              </a:defRPr>
            </a:lvl1pPr>
          </a:lstStyle>
          <a:p>
            <a:r>
              <a:rPr lang="en-US" dirty="0"/>
              <a:t>Click icon to add picture</a:t>
            </a:r>
          </a:p>
        </p:txBody>
      </p:sp>
      <p:sp>
        <p:nvSpPr>
          <p:cNvPr id="9" name="Date Placeholder 3"/>
          <p:cNvSpPr>
            <a:spLocks noGrp="1"/>
          </p:cNvSpPr>
          <p:nvPr>
            <p:ph type="dt" sz="half" idx="2"/>
          </p:nvPr>
        </p:nvSpPr>
        <p:spPr>
          <a:xfrm>
            <a:off x="628717" y="6356448"/>
            <a:ext cx="1018942" cy="365125"/>
          </a:xfrm>
          <a:prstGeom prst="rect">
            <a:avLst/>
          </a:prstGeom>
        </p:spPr>
        <p:txBody>
          <a:bodyPr vert="horz" lIns="91406" tIns="45703" rIns="91406" bIns="45703" rtlCol="0" anchor="ctr"/>
          <a:lstStyle>
            <a:lvl1pPr algn="l">
              <a:defRPr sz="1200">
                <a:solidFill>
                  <a:schemeClr val="tx2"/>
                </a:solidFill>
              </a:defRPr>
            </a:lvl1pPr>
          </a:lstStyle>
          <a:p>
            <a:fld id="{CC6FBCB2-6E0D-4D82-84D1-005CC5384EE5}" type="datetime1">
              <a:rPr lang="en-US" smtClean="0">
                <a:solidFill>
                  <a:srgbClr val="000000"/>
                </a:solidFill>
              </a:rPr>
              <a:t>11/4/2020</a:t>
            </a:fld>
            <a:endParaRPr lang="en-US" dirty="0">
              <a:solidFill>
                <a:srgbClr val="000000"/>
              </a:solidFill>
            </a:endParaRPr>
          </a:p>
        </p:txBody>
      </p:sp>
      <p:sp>
        <p:nvSpPr>
          <p:cNvPr id="11" name="Footer Placeholder 4"/>
          <p:cNvSpPr>
            <a:spLocks noGrp="1"/>
          </p:cNvSpPr>
          <p:nvPr>
            <p:ph type="ftr" sz="quarter" idx="3"/>
          </p:nvPr>
        </p:nvSpPr>
        <p:spPr>
          <a:xfrm>
            <a:off x="2476672" y="6356444"/>
            <a:ext cx="4190734" cy="365125"/>
          </a:xfrm>
          <a:prstGeom prst="rect">
            <a:avLst/>
          </a:prstGeom>
        </p:spPr>
        <p:txBody>
          <a:bodyPr anchor="ctr"/>
          <a:lstStyle>
            <a:lvl1pPr algn="ctr">
              <a:defRPr sz="1200">
                <a:solidFill>
                  <a:schemeClr val="tx2"/>
                </a:solidFill>
              </a:defRPr>
            </a:lvl1pPr>
          </a:lstStyle>
          <a:p>
            <a:r>
              <a:rPr lang="en-US" dirty="0">
                <a:solidFill>
                  <a:srgbClr val="000000"/>
                </a:solidFill>
              </a:rPr>
              <a:t>Minnesota Housing | mnhousing.gov</a:t>
            </a:r>
          </a:p>
        </p:txBody>
      </p:sp>
      <p:sp>
        <p:nvSpPr>
          <p:cNvPr id="10" name="Slide Number Placeholder 5"/>
          <p:cNvSpPr>
            <a:spLocks noGrp="1"/>
          </p:cNvSpPr>
          <p:nvPr>
            <p:ph type="sldNum" sz="quarter" idx="4"/>
          </p:nvPr>
        </p:nvSpPr>
        <p:spPr>
          <a:xfrm>
            <a:off x="7418358" y="6356448"/>
            <a:ext cx="1097001" cy="365125"/>
          </a:xfrm>
          <a:prstGeom prst="rect">
            <a:avLst/>
          </a:prstGeom>
        </p:spPr>
        <p:txBody>
          <a:bodyPr vert="horz" lIns="91406" tIns="45703" rIns="91406" bIns="45703" rtlCol="0" anchor="ctr"/>
          <a:lstStyle>
            <a:lvl1pPr algn="r">
              <a:defRPr sz="1200">
                <a:solidFill>
                  <a:schemeClr val="tx2"/>
                </a:solidFill>
              </a:defRPr>
            </a:lvl1p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2270709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age (4 Up)">
    <p:spTree>
      <p:nvGrpSpPr>
        <p:cNvPr id="1" name=""/>
        <p:cNvGrpSpPr/>
        <p:nvPr/>
      </p:nvGrpSpPr>
      <p:grpSpPr>
        <a:xfrm>
          <a:off x="0" y="0"/>
          <a:ext cx="0" cy="0"/>
          <a:chOff x="0" y="0"/>
          <a:chExt cx="0" cy="0"/>
        </a:xfrm>
      </p:grpSpPr>
      <p:sp>
        <p:nvSpPr>
          <p:cNvPr id="8" name="Rectangle 7"/>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6" tIns="45703" rIns="91406" bIns="45703" rtlCol="0" anchor="ctr"/>
          <a:lstStyle/>
          <a:p>
            <a:pPr algn="ctr"/>
            <a:endParaRPr lang="en-US" dirty="0">
              <a:solidFill>
                <a:srgbClr val="FFFFFF"/>
              </a:solidFill>
            </a:endParaRPr>
          </a:p>
        </p:txBody>
      </p:sp>
      <p:sp>
        <p:nvSpPr>
          <p:cNvPr id="18" name="Title 1"/>
          <p:cNvSpPr>
            <a:spLocks noGrp="1"/>
          </p:cNvSpPr>
          <p:nvPr>
            <p:ph type="title" hasCustomPrompt="1"/>
          </p:nvPr>
        </p:nvSpPr>
        <p:spPr>
          <a:xfrm>
            <a:off x="628652" y="152400"/>
            <a:ext cx="78867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50"/>
            <a:ext cx="9144000" cy="4987927"/>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lIns="91406" tIns="45703" rIns="91406" bIns="45703" rtlCol="0" anchor="ctr"/>
          <a:lstStyle/>
          <a:p>
            <a:pPr algn="ctr"/>
            <a:endParaRPr lang="en-US" dirty="0">
              <a:solidFill>
                <a:srgbClr val="FFFFFF"/>
              </a:solidFill>
            </a:endParaRPr>
          </a:p>
        </p:txBody>
      </p:sp>
      <p:sp>
        <p:nvSpPr>
          <p:cNvPr id="6" name="Picture Placeholder 2"/>
          <p:cNvSpPr>
            <a:spLocks noGrp="1"/>
          </p:cNvSpPr>
          <p:nvPr>
            <p:ph type="pic" sz="quarter" idx="13" hasCustomPrompt="1"/>
          </p:nvPr>
        </p:nvSpPr>
        <p:spPr>
          <a:xfrm>
            <a:off x="604749" y="1981901"/>
            <a:ext cx="1571132" cy="2094843"/>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436293" y="4345150"/>
            <a:ext cx="1906859"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2734633" y="1967573"/>
            <a:ext cx="1571132" cy="2094843"/>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2566175" y="4345150"/>
            <a:ext cx="1906859"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4864516" y="1967573"/>
            <a:ext cx="1571132" cy="2094843"/>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4696058" y="4345150"/>
            <a:ext cx="1906859"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4" name="Picture Placeholder 2"/>
          <p:cNvSpPr>
            <a:spLocks noGrp="1"/>
          </p:cNvSpPr>
          <p:nvPr>
            <p:ph type="pic" sz="quarter" idx="20" hasCustomPrompt="1"/>
          </p:nvPr>
        </p:nvSpPr>
        <p:spPr>
          <a:xfrm>
            <a:off x="6994398" y="1967573"/>
            <a:ext cx="1571132" cy="2094843"/>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a:xfrm>
            <a:off x="6825940" y="4341166"/>
            <a:ext cx="1906859"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6" name="Rectangle 15"/>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06" tIns="45703" rIns="91406" bIns="45703" rtlCol="0" anchor="ctr"/>
          <a:lstStyle/>
          <a:p>
            <a:pPr algn="ctr"/>
            <a:endParaRPr lang="en-US" dirty="0">
              <a:solidFill>
                <a:srgbClr val="FFFFFF"/>
              </a:solidFill>
            </a:endParaRPr>
          </a:p>
        </p:txBody>
      </p:sp>
      <p:sp>
        <p:nvSpPr>
          <p:cNvPr id="3" name="Date Placeholder 2"/>
          <p:cNvSpPr>
            <a:spLocks noGrp="1"/>
          </p:cNvSpPr>
          <p:nvPr>
            <p:ph type="dt" sz="half" idx="10"/>
          </p:nvPr>
        </p:nvSpPr>
        <p:spPr/>
        <p:txBody>
          <a:bodyPr/>
          <a:lstStyle/>
          <a:p>
            <a:fld id="{767228F1-B0C4-44FC-BEA7-679618063D8E}" type="datetime1">
              <a:rPr lang="en-US" smtClean="0">
                <a:solidFill>
                  <a:srgbClr val="000000"/>
                </a:solidFill>
              </a:rPr>
              <a:t>11/4/2020</a:t>
            </a:fld>
            <a:endParaRPr lang="en-US" dirty="0">
              <a:solidFill>
                <a:srgbClr val="000000"/>
              </a:solidFill>
            </a:endParaRPr>
          </a:p>
        </p:txBody>
      </p:sp>
      <p:sp>
        <p:nvSpPr>
          <p:cNvPr id="19" name="Footer Placeholder 4"/>
          <p:cNvSpPr>
            <a:spLocks noGrp="1"/>
          </p:cNvSpPr>
          <p:nvPr>
            <p:ph type="ftr" sz="quarter" idx="3"/>
          </p:nvPr>
        </p:nvSpPr>
        <p:spPr>
          <a:xfrm>
            <a:off x="2476672" y="6356444"/>
            <a:ext cx="4190734" cy="365125"/>
          </a:xfrm>
          <a:prstGeom prst="rect">
            <a:avLst/>
          </a:prstGeom>
        </p:spPr>
        <p:txBody>
          <a:bodyPr anchor="ctr"/>
          <a:lstStyle>
            <a:lvl1pPr algn="ctr">
              <a:defRPr sz="1200">
                <a:solidFill>
                  <a:schemeClr val="tx2"/>
                </a:solidFill>
              </a:defRPr>
            </a:lvl1pPr>
          </a:lstStyle>
          <a:p>
            <a:r>
              <a:rPr lang="en-US" dirty="0">
                <a:solidFill>
                  <a:srgbClr val="000000"/>
                </a:solidFill>
              </a:rPr>
              <a:t>Minnesota Housing | mnhousing.gov</a:t>
            </a: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032221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686"/>
            <a:ext cx="9144000" cy="1199223"/>
          </a:xfrm>
          <a:solidFill>
            <a:schemeClr val="accent1"/>
          </a:solidFill>
        </p:spPr>
        <p:txBody>
          <a:bodyPr wrap="square" lIns="182804" tIns="91406" rIns="182804" bIns="91406" spcCol="0" anchor="ctr">
            <a:normAutofit/>
          </a:bodyPr>
          <a:lstStyle>
            <a:lvl1pPr algn="ctr">
              <a:lnSpc>
                <a:spcPct val="90000"/>
              </a:lnSpc>
              <a:defRPr sz="3600" baseline="0">
                <a:solidFill>
                  <a:schemeClr val="bg1"/>
                </a:solidFill>
              </a:defRPr>
            </a:lvl1pPr>
          </a:lstStyle>
          <a:p>
            <a:r>
              <a:rPr lang="en-US" dirty="0"/>
              <a:t>Click to enter the slideshow title</a:t>
            </a:r>
          </a:p>
        </p:txBody>
      </p:sp>
      <p:sp>
        <p:nvSpPr>
          <p:cNvPr id="3" name="Rectangle 2"/>
          <p:cNvSpPr/>
          <p:nvPr userDrawn="1"/>
        </p:nvSpPr>
        <p:spPr>
          <a:xfrm>
            <a:off x="0" y="5387884"/>
            <a:ext cx="9144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lIns="91406" tIns="45703" rIns="91406" bIns="45703" rtlCol="0" anchor="ctr"/>
          <a:lstStyle/>
          <a:p>
            <a:pPr algn="ctr"/>
            <a:endParaRPr lang="en-US" dirty="0">
              <a:solidFill>
                <a:srgbClr val="FFFFFF"/>
              </a:solidFill>
            </a:endParaRPr>
          </a:p>
        </p:txBody>
      </p:sp>
      <p:sp>
        <p:nvSpPr>
          <p:cNvPr id="12" name="Text Placeholder 10"/>
          <p:cNvSpPr>
            <a:spLocks noGrp="1"/>
          </p:cNvSpPr>
          <p:nvPr>
            <p:ph type="body" sz="quarter" idx="14" hasCustomPrompt="1"/>
          </p:nvPr>
        </p:nvSpPr>
        <p:spPr>
          <a:xfrm>
            <a:off x="2101854" y="5644910"/>
            <a:ext cx="4940300" cy="903063"/>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p:txBody>
          <a:bodyPr/>
          <a:lstStyle/>
          <a:p>
            <a:fld id="{601F3F34-EAEB-48BD-B1C6-3AC2C43B90E7}" type="datetime1">
              <a:rPr lang="en-US" smtClean="0">
                <a:solidFill>
                  <a:srgbClr val="000000"/>
                </a:solidFill>
              </a:rPr>
              <a:t>11/4/2020</a:t>
            </a:fld>
            <a:endParaRPr lang="en-US" dirty="0">
              <a:solidFill>
                <a:srgbClr val="000000"/>
              </a:solidFill>
            </a:endParaRPr>
          </a:p>
        </p:txBody>
      </p:sp>
      <p:sp>
        <p:nvSpPr>
          <p:cNvPr id="9" name="Footer Placeholder 4"/>
          <p:cNvSpPr>
            <a:spLocks noGrp="1"/>
          </p:cNvSpPr>
          <p:nvPr>
            <p:ph type="ftr" sz="quarter" idx="3"/>
          </p:nvPr>
        </p:nvSpPr>
        <p:spPr>
          <a:xfrm>
            <a:off x="2476672" y="6356444"/>
            <a:ext cx="4190734" cy="365125"/>
          </a:xfrm>
          <a:prstGeom prst="rect">
            <a:avLst/>
          </a:prstGeom>
        </p:spPr>
        <p:txBody>
          <a:bodyPr anchor="ctr"/>
          <a:lstStyle>
            <a:lvl1pPr algn="ctr">
              <a:defRPr sz="1200">
                <a:solidFill>
                  <a:schemeClr val="tx2"/>
                </a:solidFill>
              </a:defRPr>
            </a:lvl1pPr>
          </a:lstStyle>
          <a:p>
            <a:r>
              <a:rPr lang="en-US" dirty="0">
                <a:solidFill>
                  <a:srgbClr val="000000"/>
                </a:solidFill>
              </a:rPr>
              <a:t>Minnesota Housing | mnhousing.gov</a:t>
            </a:r>
          </a:p>
        </p:txBody>
      </p:sp>
      <p:sp>
        <p:nvSpPr>
          <p:cNvPr id="19" name="Slide Number Placeholder 18"/>
          <p:cNvSpPr>
            <a:spLocks noGrp="1"/>
          </p:cNvSpPr>
          <p:nvPr>
            <p:ph type="sldNum" sz="quarter" idx="16"/>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44621" y="1680008"/>
            <a:ext cx="4854836" cy="860525"/>
          </a:xfrm>
          <a:prstGeom prst="rect">
            <a:avLst/>
          </a:prstGeom>
        </p:spPr>
      </p:pic>
    </p:spTree>
    <p:extLst>
      <p:ext uri="{BB962C8B-B14F-4D97-AF65-F5344CB8AC3E}">
        <p14:creationId xmlns:p14="http://schemas.microsoft.com/office/powerpoint/2010/main" val="6447998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8" name="Rectangle 7"/>
          <p:cNvSpPr/>
          <p:nvPr userDrawn="1"/>
        </p:nvSpPr>
        <p:spPr>
          <a:xfrm>
            <a:off x="0" y="0"/>
            <a:ext cx="9144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lIns="91406" tIns="45703" rIns="91406" bIns="45703" rtlCol="0" anchor="ctr"/>
          <a:lstStyle/>
          <a:p>
            <a:pPr algn="ctr"/>
            <a:endParaRPr lang="en-US" dirty="0">
              <a:solidFill>
                <a:srgbClr val="FFFFFF"/>
              </a:solidFill>
            </a:endParaRPr>
          </a:p>
        </p:txBody>
      </p:sp>
      <p:sp>
        <p:nvSpPr>
          <p:cNvPr id="18" name="Title 1"/>
          <p:cNvSpPr>
            <a:spLocks noGrp="1"/>
          </p:cNvSpPr>
          <p:nvPr>
            <p:ph type="title" hasCustomPrompt="1"/>
          </p:nvPr>
        </p:nvSpPr>
        <p:spPr>
          <a:xfrm>
            <a:off x="628652" y="152400"/>
            <a:ext cx="78867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50"/>
            <a:ext cx="9144000" cy="4987927"/>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lIns="91406" tIns="45703" rIns="91406" bIns="45703" rtlCol="0" anchor="ctr"/>
          <a:lstStyle/>
          <a:p>
            <a:pPr algn="ctr"/>
            <a:endParaRPr lang="en-US" dirty="0">
              <a:solidFill>
                <a:srgbClr val="FFFFFF"/>
              </a:solidFill>
            </a:endParaRPr>
          </a:p>
        </p:txBody>
      </p:sp>
      <p:sp>
        <p:nvSpPr>
          <p:cNvPr id="6" name="Picture Placeholder 2"/>
          <p:cNvSpPr>
            <a:spLocks noGrp="1"/>
          </p:cNvSpPr>
          <p:nvPr>
            <p:ph type="pic" sz="quarter" idx="13" hasCustomPrompt="1"/>
          </p:nvPr>
        </p:nvSpPr>
        <p:spPr>
          <a:xfrm>
            <a:off x="1179679" y="1964417"/>
            <a:ext cx="1749143" cy="2332191"/>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1101923" y="4564991"/>
            <a:ext cx="1906859"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3618406" y="1964393"/>
            <a:ext cx="1738398"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3534179" y="4564991"/>
            <a:ext cx="1906859"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6050664" y="1964393"/>
            <a:ext cx="1738398"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5966438" y="4564991"/>
            <a:ext cx="1906859"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6" name="Rectangle 15"/>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06" tIns="45703" rIns="91406" bIns="45703" rtlCol="0" anchor="ctr"/>
          <a:lstStyle/>
          <a:p>
            <a:pPr algn="ctr"/>
            <a:endParaRPr lang="en-US" dirty="0">
              <a:solidFill>
                <a:srgbClr val="FFFFFF"/>
              </a:solidFill>
            </a:endParaRPr>
          </a:p>
        </p:txBody>
      </p:sp>
      <p:sp>
        <p:nvSpPr>
          <p:cNvPr id="3" name="Date Placeholder 2"/>
          <p:cNvSpPr>
            <a:spLocks noGrp="1"/>
          </p:cNvSpPr>
          <p:nvPr>
            <p:ph type="dt" sz="half" idx="10"/>
          </p:nvPr>
        </p:nvSpPr>
        <p:spPr/>
        <p:txBody>
          <a:bodyPr/>
          <a:lstStyle/>
          <a:p>
            <a:fld id="{065CD47D-368D-4FB9-A55E-84BF4E7F909D}" type="datetime1">
              <a:rPr lang="en-US" smtClean="0">
                <a:solidFill>
                  <a:srgbClr val="000000"/>
                </a:solidFill>
              </a:rPr>
              <a:t>11/4/2020</a:t>
            </a:fld>
            <a:endParaRPr lang="en-US" dirty="0">
              <a:solidFill>
                <a:srgbClr val="000000"/>
              </a:solidFill>
            </a:endParaRPr>
          </a:p>
        </p:txBody>
      </p:sp>
      <p:sp>
        <p:nvSpPr>
          <p:cNvPr id="19" name="Footer Placeholder 4"/>
          <p:cNvSpPr>
            <a:spLocks noGrp="1"/>
          </p:cNvSpPr>
          <p:nvPr>
            <p:ph type="ftr" sz="quarter" idx="3"/>
          </p:nvPr>
        </p:nvSpPr>
        <p:spPr>
          <a:xfrm>
            <a:off x="2476672" y="6356444"/>
            <a:ext cx="4190734" cy="365125"/>
          </a:xfrm>
          <a:prstGeom prst="rect">
            <a:avLst/>
          </a:prstGeom>
        </p:spPr>
        <p:txBody>
          <a:bodyPr anchor="ctr"/>
          <a:lstStyle>
            <a:lvl1pPr algn="ctr">
              <a:defRPr sz="1200">
                <a:solidFill>
                  <a:schemeClr val="tx2"/>
                </a:solidFill>
              </a:defRPr>
            </a:lvl1pPr>
          </a:lstStyle>
          <a:p>
            <a:r>
              <a:rPr lang="en-US" dirty="0">
                <a:solidFill>
                  <a:srgbClr val="000000"/>
                </a:solidFill>
              </a:rPr>
              <a:t>Minnesota Housing | mnhousing.gov</a:t>
            </a: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006615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Page 4-Up White Vertical">
    <p:spTree>
      <p:nvGrpSpPr>
        <p:cNvPr id="1" name=""/>
        <p:cNvGrpSpPr/>
        <p:nvPr/>
      </p:nvGrpSpPr>
      <p:grpSpPr>
        <a:xfrm>
          <a:off x="0" y="0"/>
          <a:ext cx="0" cy="0"/>
          <a:chOff x="0" y="0"/>
          <a:chExt cx="0" cy="0"/>
        </a:xfrm>
      </p:grpSpPr>
      <p:sp>
        <p:nvSpPr>
          <p:cNvPr id="8" name="Rectangle 7"/>
          <p:cNvSpPr/>
          <p:nvPr userDrawn="1"/>
        </p:nvSpPr>
        <p:spPr>
          <a:xfrm>
            <a:off x="0" y="0"/>
            <a:ext cx="9144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lIns="91406" tIns="45703" rIns="91406" bIns="45703" rtlCol="0" anchor="ctr"/>
          <a:lstStyle/>
          <a:p>
            <a:pPr algn="ctr"/>
            <a:endParaRPr lang="en-US" dirty="0">
              <a:solidFill>
                <a:srgbClr val="FFFFFF"/>
              </a:solidFill>
            </a:endParaRPr>
          </a:p>
        </p:txBody>
      </p:sp>
      <p:sp>
        <p:nvSpPr>
          <p:cNvPr id="16" name="Title 1"/>
          <p:cNvSpPr>
            <a:spLocks noGrp="1"/>
          </p:cNvSpPr>
          <p:nvPr>
            <p:ph type="title" hasCustomPrompt="1"/>
          </p:nvPr>
        </p:nvSpPr>
        <p:spPr>
          <a:xfrm>
            <a:off x="628652" y="152400"/>
            <a:ext cx="7886700" cy="914400"/>
          </a:xfrm>
        </p:spPr>
        <p:txBody>
          <a:bodyPr>
            <a:normAutofit/>
          </a:bodyPr>
          <a:lstStyle>
            <a:lvl1pPr algn="r">
              <a:defRPr sz="3600">
                <a:solidFill>
                  <a:schemeClr val="bg1"/>
                </a:solidFill>
              </a:defRPr>
            </a:lvl1pPr>
          </a:lstStyle>
          <a:p>
            <a:r>
              <a:rPr lang="en-US" dirty="0"/>
              <a:t>Click to edit title</a:t>
            </a:r>
          </a:p>
        </p:txBody>
      </p:sp>
      <p:sp>
        <p:nvSpPr>
          <p:cNvPr id="6" name="Picture Placeholder 2"/>
          <p:cNvSpPr>
            <a:spLocks noGrp="1"/>
          </p:cNvSpPr>
          <p:nvPr>
            <p:ph type="pic" sz="quarter" idx="13" hasCustomPrompt="1"/>
          </p:nvPr>
        </p:nvSpPr>
        <p:spPr>
          <a:xfrm>
            <a:off x="604749" y="1981901"/>
            <a:ext cx="1571132" cy="2094843"/>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436293" y="4345244"/>
            <a:ext cx="1906859"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2"/>
          <p:cNvSpPr>
            <a:spLocks noGrp="1"/>
          </p:cNvSpPr>
          <p:nvPr>
            <p:ph type="pic" sz="quarter" idx="16" hasCustomPrompt="1"/>
          </p:nvPr>
        </p:nvSpPr>
        <p:spPr>
          <a:xfrm>
            <a:off x="2734633" y="1967573"/>
            <a:ext cx="1571132" cy="2094843"/>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2566175" y="4345150"/>
            <a:ext cx="1906859"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2"/>
          <p:cNvSpPr>
            <a:spLocks noGrp="1"/>
          </p:cNvSpPr>
          <p:nvPr>
            <p:ph type="pic" sz="quarter" idx="18" hasCustomPrompt="1"/>
          </p:nvPr>
        </p:nvSpPr>
        <p:spPr>
          <a:xfrm>
            <a:off x="4864516" y="1967573"/>
            <a:ext cx="1571132" cy="2094843"/>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4696058" y="4345150"/>
            <a:ext cx="1906859"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4" name="Picture Placeholder 2"/>
          <p:cNvSpPr>
            <a:spLocks noGrp="1"/>
          </p:cNvSpPr>
          <p:nvPr>
            <p:ph type="pic" sz="quarter" idx="20" hasCustomPrompt="1"/>
          </p:nvPr>
        </p:nvSpPr>
        <p:spPr>
          <a:xfrm>
            <a:off x="6994398" y="1967573"/>
            <a:ext cx="1571132" cy="2094843"/>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a:xfrm>
            <a:off x="6825940" y="4341187"/>
            <a:ext cx="1906859" cy="1627839"/>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9" name="Rectangle 18"/>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06" tIns="45703" rIns="91406" bIns="45703" rtlCol="0" anchor="ctr"/>
          <a:lstStyle/>
          <a:p>
            <a:pPr algn="ctr"/>
            <a:endParaRPr lang="en-US" dirty="0">
              <a:solidFill>
                <a:srgbClr val="FFFFFF"/>
              </a:solidFill>
            </a:endParaRPr>
          </a:p>
        </p:txBody>
      </p:sp>
      <p:sp>
        <p:nvSpPr>
          <p:cNvPr id="3" name="Date Placeholder 2"/>
          <p:cNvSpPr>
            <a:spLocks noGrp="1"/>
          </p:cNvSpPr>
          <p:nvPr>
            <p:ph type="dt" sz="half" idx="10"/>
          </p:nvPr>
        </p:nvSpPr>
        <p:spPr/>
        <p:txBody>
          <a:bodyPr/>
          <a:lstStyle/>
          <a:p>
            <a:fld id="{B78D54A9-19FA-4B07-96EC-BD720B888054}" type="datetime1">
              <a:rPr lang="en-US" smtClean="0">
                <a:solidFill>
                  <a:srgbClr val="000000"/>
                </a:solidFill>
              </a:rPr>
              <a:t>11/4/2020</a:t>
            </a:fld>
            <a:endParaRPr lang="en-US" dirty="0">
              <a:solidFill>
                <a:srgbClr val="000000"/>
              </a:solidFill>
            </a:endParaRPr>
          </a:p>
        </p:txBody>
      </p:sp>
      <p:sp>
        <p:nvSpPr>
          <p:cNvPr id="20" name="Footer Placeholder 4"/>
          <p:cNvSpPr>
            <a:spLocks noGrp="1"/>
          </p:cNvSpPr>
          <p:nvPr>
            <p:ph type="ftr" sz="quarter" idx="3"/>
          </p:nvPr>
        </p:nvSpPr>
        <p:spPr>
          <a:xfrm>
            <a:off x="2476672" y="6356444"/>
            <a:ext cx="4190734" cy="365125"/>
          </a:xfrm>
          <a:prstGeom prst="rect">
            <a:avLst/>
          </a:prstGeom>
        </p:spPr>
        <p:txBody>
          <a:bodyPr anchor="ctr"/>
          <a:lstStyle>
            <a:lvl1pPr algn="ctr">
              <a:defRPr sz="1200">
                <a:solidFill>
                  <a:schemeClr val="tx2"/>
                </a:solidFill>
              </a:defRPr>
            </a:lvl1pPr>
          </a:lstStyle>
          <a:p>
            <a:r>
              <a:rPr lang="en-US" dirty="0">
                <a:solidFill>
                  <a:srgbClr val="000000"/>
                </a:solidFill>
              </a:rPr>
              <a:t>Minnesota Housing | mnhousing.gov</a:t>
            </a: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3709137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spTree>
      <p:nvGrpSpPr>
        <p:cNvPr id="1" name=""/>
        <p:cNvGrpSpPr/>
        <p:nvPr/>
      </p:nvGrpSpPr>
      <p:grpSpPr>
        <a:xfrm>
          <a:off x="0" y="0"/>
          <a:ext cx="0" cy="0"/>
          <a:chOff x="0" y="0"/>
          <a:chExt cx="0" cy="0"/>
        </a:xfrm>
      </p:grpSpPr>
      <p:sp>
        <p:nvSpPr>
          <p:cNvPr id="8" name="Rectangle 7"/>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6" tIns="45703" rIns="91406" bIns="45703" rtlCol="0" anchor="ctr"/>
          <a:lstStyle/>
          <a:p>
            <a:pPr algn="ctr"/>
            <a:endParaRPr lang="en-US" dirty="0">
              <a:solidFill>
                <a:srgbClr val="FFFFFF"/>
              </a:solidFill>
            </a:endParaRPr>
          </a:p>
        </p:txBody>
      </p:sp>
      <p:sp>
        <p:nvSpPr>
          <p:cNvPr id="18" name="Title 1"/>
          <p:cNvSpPr>
            <a:spLocks noGrp="1"/>
          </p:cNvSpPr>
          <p:nvPr>
            <p:ph type="title" hasCustomPrompt="1"/>
          </p:nvPr>
        </p:nvSpPr>
        <p:spPr>
          <a:xfrm>
            <a:off x="628652" y="152400"/>
            <a:ext cx="78867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50"/>
            <a:ext cx="9144000" cy="4987927"/>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lIns="91406" tIns="45703" rIns="91406" bIns="45703" rtlCol="0" anchor="ctr"/>
          <a:lstStyle/>
          <a:p>
            <a:pPr algn="ctr"/>
            <a:endParaRPr lang="en-US" dirty="0">
              <a:solidFill>
                <a:srgbClr val="FFFFFF"/>
              </a:solidFill>
            </a:endParaRPr>
          </a:p>
        </p:txBody>
      </p:sp>
      <p:sp>
        <p:nvSpPr>
          <p:cNvPr id="19" name="Picture Placeholder 2"/>
          <p:cNvSpPr>
            <a:spLocks noGrp="1"/>
          </p:cNvSpPr>
          <p:nvPr>
            <p:ph type="pic" sz="quarter" idx="13" hasCustomPrompt="1"/>
          </p:nvPr>
        </p:nvSpPr>
        <p:spPr>
          <a:xfrm>
            <a:off x="604774" y="1674893"/>
            <a:ext cx="1394107"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a:xfrm>
            <a:off x="2157413" y="1674894"/>
            <a:ext cx="2149746" cy="1858809"/>
          </a:xfrm>
        </p:spPr>
        <p:txBody>
          <a:bodyPr anchor="ctr">
            <a:noAutofit/>
          </a:bodyPr>
          <a:lstStyle>
            <a:lvl1pPr marL="0" indent="0">
              <a:buFont typeface="Arial" panose="020B0604020202020204" pitchFamily="34" charset="0"/>
              <a:buNone/>
              <a:defRPr sz="1800"/>
            </a:lvl1pPr>
            <a:lvl2pPr marL="456998" indent="0">
              <a:buFont typeface="Arial" panose="020B0604020202020204" pitchFamily="34" charset="0"/>
              <a:buNone/>
              <a:defRPr sz="1800"/>
            </a:lvl2pPr>
            <a:lvl3pPr marL="914018" indent="0">
              <a:buFont typeface="Arial" panose="020B0604020202020204" pitchFamily="34" charset="0"/>
              <a:buNone/>
              <a:defRPr sz="1800"/>
            </a:lvl3pPr>
            <a:lvl4pPr marL="1371022" indent="0">
              <a:buFont typeface="Arial" panose="020B0604020202020204" pitchFamily="34" charset="0"/>
              <a:buNone/>
              <a:defRPr sz="1800"/>
            </a:lvl4pPr>
            <a:lvl5pPr marL="1828034" indent="0">
              <a:buFont typeface="Arial" panose="020B0604020202020204" pitchFamily="34" charset="0"/>
              <a:buNone/>
              <a:defRPr sz="1800"/>
            </a:lvl5pPr>
          </a:lstStyle>
          <a:p>
            <a:pPr lvl="0"/>
            <a:r>
              <a:rPr lang="en-US"/>
              <a:t>Click to edit Master text styles</a:t>
            </a:r>
          </a:p>
        </p:txBody>
      </p:sp>
      <p:sp>
        <p:nvSpPr>
          <p:cNvPr id="23" name="Picture Placeholder 2"/>
          <p:cNvSpPr>
            <a:spLocks noGrp="1"/>
          </p:cNvSpPr>
          <p:nvPr>
            <p:ph type="pic" sz="quarter" idx="14" hasCustomPrompt="1"/>
          </p:nvPr>
        </p:nvSpPr>
        <p:spPr>
          <a:xfrm>
            <a:off x="604774" y="3939481"/>
            <a:ext cx="1394107"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4" name="Text Placeholder 3"/>
          <p:cNvSpPr>
            <a:spLocks noGrp="1"/>
          </p:cNvSpPr>
          <p:nvPr>
            <p:ph type="body" sz="quarter" idx="15"/>
          </p:nvPr>
        </p:nvSpPr>
        <p:spPr>
          <a:xfrm>
            <a:off x="2157413" y="3939481"/>
            <a:ext cx="2149746" cy="1858809"/>
          </a:xfrm>
        </p:spPr>
        <p:txBody>
          <a:bodyPr anchor="ctr">
            <a:noAutofit/>
          </a:bodyPr>
          <a:lstStyle>
            <a:lvl1pPr marL="0" indent="0">
              <a:buFont typeface="Arial" panose="020B0604020202020204" pitchFamily="34" charset="0"/>
              <a:buNone/>
              <a:defRPr sz="1800"/>
            </a:lvl1pPr>
            <a:lvl2pPr marL="456998" indent="0">
              <a:buFont typeface="Arial" panose="020B0604020202020204" pitchFamily="34" charset="0"/>
              <a:buNone/>
              <a:defRPr sz="1800"/>
            </a:lvl2pPr>
            <a:lvl3pPr marL="914018" indent="0">
              <a:buFont typeface="Arial" panose="020B0604020202020204" pitchFamily="34" charset="0"/>
              <a:buNone/>
              <a:defRPr sz="1800"/>
            </a:lvl3pPr>
            <a:lvl4pPr marL="1371022" indent="0">
              <a:buFont typeface="Arial" panose="020B0604020202020204" pitchFamily="34" charset="0"/>
              <a:buNone/>
              <a:defRPr sz="1800"/>
            </a:lvl4pPr>
            <a:lvl5pPr marL="1828034" indent="0">
              <a:buFont typeface="Arial" panose="020B0604020202020204" pitchFamily="34" charset="0"/>
              <a:buNone/>
              <a:defRPr sz="1800"/>
            </a:lvl5pPr>
          </a:lstStyle>
          <a:p>
            <a:pPr lvl="0"/>
            <a:r>
              <a:rPr lang="en-US"/>
              <a:t>Click to edit Master text styles</a:t>
            </a:r>
          </a:p>
        </p:txBody>
      </p:sp>
      <p:sp>
        <p:nvSpPr>
          <p:cNvPr id="25" name="Picture Placeholder 2"/>
          <p:cNvSpPr>
            <a:spLocks noGrp="1"/>
          </p:cNvSpPr>
          <p:nvPr>
            <p:ph type="pic" sz="quarter" idx="17" hasCustomPrompt="1"/>
          </p:nvPr>
        </p:nvSpPr>
        <p:spPr>
          <a:xfrm>
            <a:off x="4649924" y="1674893"/>
            <a:ext cx="1394107"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a:xfrm>
            <a:off x="6202517" y="1674894"/>
            <a:ext cx="2149746" cy="1858809"/>
          </a:xfrm>
        </p:spPr>
        <p:txBody>
          <a:bodyPr anchor="ctr">
            <a:noAutofit/>
          </a:bodyPr>
          <a:lstStyle>
            <a:lvl1pPr marL="0" indent="0">
              <a:buFont typeface="Arial" panose="020B0604020202020204" pitchFamily="34" charset="0"/>
              <a:buNone/>
              <a:defRPr sz="1800"/>
            </a:lvl1pPr>
            <a:lvl2pPr marL="456998" indent="0">
              <a:buFont typeface="Arial" panose="020B0604020202020204" pitchFamily="34" charset="0"/>
              <a:buNone/>
              <a:defRPr sz="1800"/>
            </a:lvl2pPr>
            <a:lvl3pPr marL="914018" indent="0">
              <a:buFont typeface="Arial" panose="020B0604020202020204" pitchFamily="34" charset="0"/>
              <a:buNone/>
              <a:defRPr sz="1800"/>
            </a:lvl3pPr>
            <a:lvl4pPr marL="1371022" indent="0">
              <a:buFont typeface="Arial" panose="020B0604020202020204" pitchFamily="34" charset="0"/>
              <a:buNone/>
              <a:defRPr sz="1800"/>
            </a:lvl4pPr>
            <a:lvl5pPr marL="1828034" indent="0">
              <a:buFont typeface="Arial" panose="020B0604020202020204" pitchFamily="34" charset="0"/>
              <a:buNone/>
              <a:defRPr sz="1800"/>
            </a:lvl5pPr>
          </a:lstStyle>
          <a:p>
            <a:pPr lvl="0"/>
            <a:r>
              <a:rPr lang="en-US"/>
              <a:t>Click to edit Master text styles</a:t>
            </a:r>
          </a:p>
        </p:txBody>
      </p:sp>
      <p:sp>
        <p:nvSpPr>
          <p:cNvPr id="27" name="Picture Placeholder 2"/>
          <p:cNvSpPr>
            <a:spLocks noGrp="1"/>
          </p:cNvSpPr>
          <p:nvPr>
            <p:ph type="pic" sz="quarter" idx="19" hasCustomPrompt="1"/>
          </p:nvPr>
        </p:nvSpPr>
        <p:spPr>
          <a:xfrm>
            <a:off x="4649924" y="3939481"/>
            <a:ext cx="1394107"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8" name="Text Placeholder 3"/>
          <p:cNvSpPr>
            <a:spLocks noGrp="1"/>
          </p:cNvSpPr>
          <p:nvPr>
            <p:ph type="body" sz="quarter" idx="20"/>
          </p:nvPr>
        </p:nvSpPr>
        <p:spPr>
          <a:xfrm>
            <a:off x="6202517" y="3939481"/>
            <a:ext cx="2149746" cy="1858809"/>
          </a:xfrm>
        </p:spPr>
        <p:txBody>
          <a:bodyPr anchor="ctr">
            <a:noAutofit/>
          </a:bodyPr>
          <a:lstStyle>
            <a:lvl1pPr marL="0" indent="0">
              <a:buFont typeface="Arial" panose="020B0604020202020204" pitchFamily="34" charset="0"/>
              <a:buNone/>
              <a:defRPr sz="1800"/>
            </a:lvl1pPr>
            <a:lvl2pPr marL="456998" indent="0">
              <a:buFont typeface="Arial" panose="020B0604020202020204" pitchFamily="34" charset="0"/>
              <a:buNone/>
              <a:defRPr sz="1800"/>
            </a:lvl2pPr>
            <a:lvl3pPr marL="914018" indent="0">
              <a:buFont typeface="Arial" panose="020B0604020202020204" pitchFamily="34" charset="0"/>
              <a:buNone/>
              <a:defRPr sz="1800"/>
            </a:lvl3pPr>
            <a:lvl4pPr marL="1371022" indent="0">
              <a:buFont typeface="Arial" panose="020B0604020202020204" pitchFamily="34" charset="0"/>
              <a:buNone/>
              <a:defRPr sz="1800"/>
            </a:lvl4pPr>
            <a:lvl5pPr marL="1828034" indent="0">
              <a:buFont typeface="Arial" panose="020B0604020202020204" pitchFamily="34" charset="0"/>
              <a:buNone/>
              <a:defRPr sz="1800"/>
            </a:lvl5pPr>
          </a:lstStyle>
          <a:p>
            <a:pPr lvl="0"/>
            <a:r>
              <a:rPr lang="en-US"/>
              <a:t>Click to edit Master text styles</a:t>
            </a:r>
          </a:p>
        </p:txBody>
      </p:sp>
      <p:sp>
        <p:nvSpPr>
          <p:cNvPr id="16" name="Rectangle 15"/>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06" tIns="45703" rIns="91406" bIns="45703" rtlCol="0" anchor="ctr"/>
          <a:lstStyle/>
          <a:p>
            <a:pPr algn="ctr"/>
            <a:endParaRPr lang="en-US" dirty="0">
              <a:solidFill>
                <a:srgbClr val="FFFFFF"/>
              </a:solidFill>
            </a:endParaRPr>
          </a:p>
        </p:txBody>
      </p:sp>
      <p:sp>
        <p:nvSpPr>
          <p:cNvPr id="3" name="Date Placeholder 2"/>
          <p:cNvSpPr>
            <a:spLocks noGrp="1"/>
          </p:cNvSpPr>
          <p:nvPr>
            <p:ph type="dt" sz="half" idx="10"/>
          </p:nvPr>
        </p:nvSpPr>
        <p:spPr/>
        <p:txBody>
          <a:bodyPr/>
          <a:lstStyle/>
          <a:p>
            <a:fld id="{EC2D3BB2-C7FF-4D9F-839B-4BB297A6A888}" type="datetime1">
              <a:rPr lang="en-US" smtClean="0">
                <a:solidFill>
                  <a:srgbClr val="000000"/>
                </a:solidFill>
              </a:rPr>
              <a:t>11/4/2020</a:t>
            </a:fld>
            <a:endParaRPr lang="en-US" dirty="0">
              <a:solidFill>
                <a:srgbClr val="000000"/>
              </a:solidFill>
            </a:endParaRPr>
          </a:p>
        </p:txBody>
      </p:sp>
      <p:sp>
        <p:nvSpPr>
          <p:cNvPr id="29" name="Footer Placeholder 4"/>
          <p:cNvSpPr>
            <a:spLocks noGrp="1"/>
          </p:cNvSpPr>
          <p:nvPr>
            <p:ph type="ftr" sz="quarter" idx="3"/>
          </p:nvPr>
        </p:nvSpPr>
        <p:spPr>
          <a:xfrm>
            <a:off x="2476672" y="6356444"/>
            <a:ext cx="4190734" cy="365125"/>
          </a:xfrm>
          <a:prstGeom prst="rect">
            <a:avLst/>
          </a:prstGeom>
        </p:spPr>
        <p:txBody>
          <a:bodyPr anchor="ctr"/>
          <a:lstStyle>
            <a:lvl1pPr algn="ctr">
              <a:defRPr sz="1200">
                <a:solidFill>
                  <a:schemeClr val="tx2"/>
                </a:solidFill>
              </a:defRPr>
            </a:lvl1pPr>
          </a:lstStyle>
          <a:p>
            <a:r>
              <a:rPr lang="en-US" dirty="0">
                <a:solidFill>
                  <a:srgbClr val="000000"/>
                </a:solidFill>
              </a:rPr>
              <a:t>Minnesota Housing | mnhousing.gov</a:t>
            </a: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0366621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6" tIns="45703" rIns="91406" bIns="45703" rtlCol="0" anchor="ctr"/>
          <a:lstStyle/>
          <a:p>
            <a:pPr algn="ctr"/>
            <a:endParaRPr lang="en-US" dirty="0">
              <a:solidFill>
                <a:srgbClr val="FFFFFF"/>
              </a:solidFill>
            </a:endParaRPr>
          </a:p>
        </p:txBody>
      </p:sp>
      <p:sp>
        <p:nvSpPr>
          <p:cNvPr id="2" name="Title 1"/>
          <p:cNvSpPr>
            <a:spLocks noGrp="1"/>
          </p:cNvSpPr>
          <p:nvPr>
            <p:ph type="title" hasCustomPrompt="1"/>
          </p:nvPr>
        </p:nvSpPr>
        <p:spPr>
          <a:xfrm>
            <a:off x="628652" y="152400"/>
            <a:ext cx="7886700" cy="914400"/>
          </a:xfrm>
        </p:spPr>
        <p:txBody>
          <a:bodyPr>
            <a:normAutofit/>
          </a:bodyPr>
          <a:lstStyle>
            <a:lvl1pPr algn="r">
              <a:defRPr sz="36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a:xfrm>
            <a:off x="604774" y="1674893"/>
            <a:ext cx="1394107"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a:xfrm>
            <a:off x="2157413" y="1674894"/>
            <a:ext cx="2149746" cy="1858809"/>
          </a:xfrm>
        </p:spPr>
        <p:txBody>
          <a:bodyPr anchor="ctr">
            <a:noAutofit/>
          </a:bodyPr>
          <a:lstStyle>
            <a:lvl1pPr marL="0" indent="0">
              <a:spcBef>
                <a:spcPts val="0"/>
              </a:spcBef>
              <a:buFont typeface="Arial" panose="020B0604020202020204" pitchFamily="34" charset="0"/>
              <a:buNone/>
              <a:defRPr sz="1800"/>
            </a:lvl1pPr>
            <a:lvl2pPr marL="456998" indent="0">
              <a:buFont typeface="Arial" panose="020B0604020202020204" pitchFamily="34" charset="0"/>
              <a:buNone/>
              <a:defRPr sz="1800"/>
            </a:lvl2pPr>
            <a:lvl3pPr marL="914018" indent="0">
              <a:buFont typeface="Arial" panose="020B0604020202020204" pitchFamily="34" charset="0"/>
              <a:buNone/>
              <a:defRPr sz="1800"/>
            </a:lvl3pPr>
            <a:lvl4pPr marL="1371022" indent="0">
              <a:buFont typeface="Arial" panose="020B0604020202020204" pitchFamily="34" charset="0"/>
              <a:buNone/>
              <a:defRPr sz="1800"/>
            </a:lvl4pPr>
            <a:lvl5pPr marL="1828034" indent="0">
              <a:buFont typeface="Arial" panose="020B0604020202020204" pitchFamily="34" charset="0"/>
              <a:buNone/>
              <a:defRPr sz="1800"/>
            </a:lvl5pPr>
          </a:lstStyle>
          <a:p>
            <a:pPr lvl="0"/>
            <a:r>
              <a:rPr lang="en-US"/>
              <a:t>Click to edit Master text styles</a:t>
            </a:r>
          </a:p>
        </p:txBody>
      </p:sp>
      <p:sp>
        <p:nvSpPr>
          <p:cNvPr id="13" name="Picture Placeholder 2"/>
          <p:cNvSpPr>
            <a:spLocks noGrp="1"/>
          </p:cNvSpPr>
          <p:nvPr>
            <p:ph type="pic" sz="quarter" idx="14" hasCustomPrompt="1"/>
          </p:nvPr>
        </p:nvSpPr>
        <p:spPr>
          <a:xfrm>
            <a:off x="604774" y="3939481"/>
            <a:ext cx="1394107"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4" name="Text Placeholder 3"/>
          <p:cNvSpPr>
            <a:spLocks noGrp="1"/>
          </p:cNvSpPr>
          <p:nvPr>
            <p:ph type="body" sz="quarter" idx="15"/>
          </p:nvPr>
        </p:nvSpPr>
        <p:spPr>
          <a:xfrm>
            <a:off x="2157413" y="3939481"/>
            <a:ext cx="2149746" cy="1858809"/>
          </a:xfrm>
        </p:spPr>
        <p:txBody>
          <a:bodyPr anchor="ctr">
            <a:noAutofit/>
          </a:bodyPr>
          <a:lstStyle>
            <a:lvl1pPr marL="0" indent="0">
              <a:spcBef>
                <a:spcPts val="0"/>
              </a:spcBef>
              <a:buFont typeface="Arial" panose="020B0604020202020204" pitchFamily="34" charset="0"/>
              <a:buNone/>
              <a:defRPr sz="1800"/>
            </a:lvl1pPr>
            <a:lvl2pPr marL="456998" indent="0">
              <a:buFont typeface="Arial" panose="020B0604020202020204" pitchFamily="34" charset="0"/>
              <a:buNone/>
              <a:defRPr sz="1800"/>
            </a:lvl2pPr>
            <a:lvl3pPr marL="914018" indent="0">
              <a:buFont typeface="Arial" panose="020B0604020202020204" pitchFamily="34" charset="0"/>
              <a:buNone/>
              <a:defRPr sz="1800"/>
            </a:lvl3pPr>
            <a:lvl4pPr marL="1371022" indent="0">
              <a:buFont typeface="Arial" panose="020B0604020202020204" pitchFamily="34" charset="0"/>
              <a:buNone/>
              <a:defRPr sz="1800"/>
            </a:lvl4pPr>
            <a:lvl5pPr marL="1828034" indent="0">
              <a:buFont typeface="Arial" panose="020B0604020202020204" pitchFamily="34" charset="0"/>
              <a:buNone/>
              <a:defRPr sz="1800"/>
            </a:lvl5pPr>
          </a:lstStyle>
          <a:p>
            <a:pPr lvl="0"/>
            <a:r>
              <a:rPr lang="en-US"/>
              <a:t>Click to edit Master text styles</a:t>
            </a:r>
          </a:p>
        </p:txBody>
      </p:sp>
      <p:sp>
        <p:nvSpPr>
          <p:cNvPr id="16" name="Picture Placeholder 2"/>
          <p:cNvSpPr>
            <a:spLocks noGrp="1"/>
          </p:cNvSpPr>
          <p:nvPr>
            <p:ph type="pic" sz="quarter" idx="17" hasCustomPrompt="1"/>
          </p:nvPr>
        </p:nvSpPr>
        <p:spPr>
          <a:xfrm>
            <a:off x="4649924" y="1674893"/>
            <a:ext cx="1394107"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a:xfrm>
            <a:off x="6202517" y="1674894"/>
            <a:ext cx="2149746" cy="1858809"/>
          </a:xfrm>
        </p:spPr>
        <p:txBody>
          <a:bodyPr anchor="ctr">
            <a:noAutofit/>
          </a:bodyPr>
          <a:lstStyle>
            <a:lvl1pPr marL="0" indent="0">
              <a:spcBef>
                <a:spcPts val="0"/>
              </a:spcBef>
              <a:buFont typeface="Arial" panose="020B0604020202020204" pitchFamily="34" charset="0"/>
              <a:buNone/>
              <a:defRPr sz="1800"/>
            </a:lvl1pPr>
            <a:lvl2pPr marL="456998" indent="0">
              <a:buFont typeface="Arial" panose="020B0604020202020204" pitchFamily="34" charset="0"/>
              <a:buNone/>
              <a:defRPr sz="1800"/>
            </a:lvl2pPr>
            <a:lvl3pPr marL="914018" indent="0">
              <a:buFont typeface="Arial" panose="020B0604020202020204" pitchFamily="34" charset="0"/>
              <a:buNone/>
              <a:defRPr sz="1800"/>
            </a:lvl3pPr>
            <a:lvl4pPr marL="1371022" indent="0">
              <a:buFont typeface="Arial" panose="020B0604020202020204" pitchFamily="34" charset="0"/>
              <a:buNone/>
              <a:defRPr sz="1800"/>
            </a:lvl4pPr>
            <a:lvl5pPr marL="1828034" indent="0">
              <a:buFont typeface="Arial" panose="020B0604020202020204" pitchFamily="34" charset="0"/>
              <a:buNone/>
              <a:defRPr sz="1800"/>
            </a:lvl5pPr>
          </a:lstStyle>
          <a:p>
            <a:pPr lvl="0"/>
            <a:r>
              <a:rPr lang="en-US"/>
              <a:t>Click to edit Master text styles</a:t>
            </a:r>
          </a:p>
        </p:txBody>
      </p:sp>
      <p:sp>
        <p:nvSpPr>
          <p:cNvPr id="18" name="Picture Placeholder 2"/>
          <p:cNvSpPr>
            <a:spLocks noGrp="1"/>
          </p:cNvSpPr>
          <p:nvPr>
            <p:ph type="pic" sz="quarter" idx="19" hasCustomPrompt="1"/>
          </p:nvPr>
        </p:nvSpPr>
        <p:spPr>
          <a:xfrm>
            <a:off x="4649924" y="3939481"/>
            <a:ext cx="1394107"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9" name="Text Placeholder 3"/>
          <p:cNvSpPr>
            <a:spLocks noGrp="1"/>
          </p:cNvSpPr>
          <p:nvPr>
            <p:ph type="body" sz="quarter" idx="20"/>
          </p:nvPr>
        </p:nvSpPr>
        <p:spPr>
          <a:xfrm>
            <a:off x="6202517" y="3939481"/>
            <a:ext cx="2149746" cy="1858809"/>
          </a:xfrm>
        </p:spPr>
        <p:txBody>
          <a:bodyPr anchor="ctr">
            <a:noAutofit/>
          </a:bodyPr>
          <a:lstStyle>
            <a:lvl1pPr marL="0" indent="0">
              <a:spcBef>
                <a:spcPts val="0"/>
              </a:spcBef>
              <a:buFont typeface="Arial" panose="020B0604020202020204" pitchFamily="34" charset="0"/>
              <a:buNone/>
              <a:defRPr sz="1800"/>
            </a:lvl1pPr>
            <a:lvl2pPr marL="456998" indent="0">
              <a:buFont typeface="Arial" panose="020B0604020202020204" pitchFamily="34" charset="0"/>
              <a:buNone/>
              <a:defRPr sz="1800"/>
            </a:lvl2pPr>
            <a:lvl3pPr marL="914018" indent="0">
              <a:buFont typeface="Arial" panose="020B0604020202020204" pitchFamily="34" charset="0"/>
              <a:buNone/>
              <a:defRPr sz="1800"/>
            </a:lvl3pPr>
            <a:lvl4pPr marL="1371022" indent="0">
              <a:buFont typeface="Arial" panose="020B0604020202020204" pitchFamily="34" charset="0"/>
              <a:buNone/>
              <a:defRPr sz="1800"/>
            </a:lvl4pPr>
            <a:lvl5pPr marL="1828034" indent="0">
              <a:buFont typeface="Arial" panose="020B0604020202020204" pitchFamily="34" charset="0"/>
              <a:buNone/>
              <a:defRPr sz="1800"/>
            </a:lvl5pPr>
          </a:lstStyle>
          <a:p>
            <a:pPr lvl="0"/>
            <a:r>
              <a:rPr lang="en-US"/>
              <a:t>Click to edit Master text styles</a:t>
            </a:r>
          </a:p>
        </p:txBody>
      </p:sp>
      <p:sp>
        <p:nvSpPr>
          <p:cNvPr id="8" name="Rectangle 7"/>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06" tIns="45703" rIns="91406" bIns="45703" rtlCol="0" anchor="ctr"/>
          <a:lstStyle/>
          <a:p>
            <a:pPr algn="ctr"/>
            <a:endParaRPr lang="en-US" dirty="0">
              <a:solidFill>
                <a:srgbClr val="FFFFFF"/>
              </a:solidFill>
            </a:endParaRPr>
          </a:p>
        </p:txBody>
      </p:sp>
      <p:sp>
        <p:nvSpPr>
          <p:cNvPr id="4" name="Date Placeholder 3"/>
          <p:cNvSpPr>
            <a:spLocks noGrp="1"/>
          </p:cNvSpPr>
          <p:nvPr>
            <p:ph type="dt" sz="half" idx="10"/>
          </p:nvPr>
        </p:nvSpPr>
        <p:spPr/>
        <p:txBody>
          <a:bodyPr/>
          <a:lstStyle/>
          <a:p>
            <a:fld id="{E00D8DDF-33B7-4039-B8D1-E2B7B3874635}" type="datetime1">
              <a:rPr lang="en-US" smtClean="0">
                <a:solidFill>
                  <a:srgbClr val="000000"/>
                </a:solidFill>
              </a:rPr>
              <a:t>11/4/2020</a:t>
            </a:fld>
            <a:endParaRPr lang="en-US" dirty="0">
              <a:solidFill>
                <a:srgbClr val="000000"/>
              </a:solidFill>
            </a:endParaRPr>
          </a:p>
        </p:txBody>
      </p:sp>
      <p:sp>
        <p:nvSpPr>
          <p:cNvPr id="20" name="Footer Placeholder 4"/>
          <p:cNvSpPr>
            <a:spLocks noGrp="1"/>
          </p:cNvSpPr>
          <p:nvPr>
            <p:ph type="ftr" sz="quarter" idx="3"/>
          </p:nvPr>
        </p:nvSpPr>
        <p:spPr>
          <a:xfrm>
            <a:off x="2476672" y="6356444"/>
            <a:ext cx="4190734" cy="365125"/>
          </a:xfrm>
          <a:prstGeom prst="rect">
            <a:avLst/>
          </a:prstGeom>
        </p:spPr>
        <p:txBody>
          <a:bodyPr anchor="ctr"/>
          <a:lstStyle>
            <a:lvl1pPr algn="ctr">
              <a:defRPr sz="1200">
                <a:solidFill>
                  <a:schemeClr val="tx2"/>
                </a:solidFill>
              </a:defRPr>
            </a:lvl1pPr>
          </a:lstStyle>
          <a:p>
            <a:r>
              <a:rPr lang="en-US" dirty="0">
                <a:solidFill>
                  <a:srgbClr val="000000"/>
                </a:solidFill>
              </a:rPr>
              <a:t>Minnesota Housing | mnhousing.gov</a:t>
            </a: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2237584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8" name="Rectangle 7"/>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6" tIns="45703" rIns="91406" bIns="45703" rtlCol="0" anchor="ctr"/>
          <a:lstStyle/>
          <a:p>
            <a:pPr algn="ctr"/>
            <a:endParaRPr lang="en-US" dirty="0">
              <a:solidFill>
                <a:srgbClr val="FFFFFF"/>
              </a:solidFill>
            </a:endParaRPr>
          </a:p>
        </p:txBody>
      </p:sp>
      <p:sp>
        <p:nvSpPr>
          <p:cNvPr id="13" name="Title 1"/>
          <p:cNvSpPr>
            <a:spLocks noGrp="1"/>
          </p:cNvSpPr>
          <p:nvPr>
            <p:ph type="title" hasCustomPrompt="1"/>
          </p:nvPr>
        </p:nvSpPr>
        <p:spPr>
          <a:xfrm>
            <a:off x="628652" y="152400"/>
            <a:ext cx="78867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50"/>
            <a:ext cx="9144000" cy="4987927"/>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lIns="91406" tIns="45703" rIns="91406" bIns="45703" rtlCol="0" anchor="ctr"/>
          <a:lstStyle/>
          <a:p>
            <a:pPr algn="ctr"/>
            <a:endParaRPr lang="en-US" dirty="0">
              <a:solidFill>
                <a:srgbClr val="FFFFFF"/>
              </a:solidFill>
            </a:endParaRPr>
          </a:p>
        </p:txBody>
      </p:sp>
      <p:sp>
        <p:nvSpPr>
          <p:cNvPr id="19" name="Picture Placeholder 2"/>
          <p:cNvSpPr>
            <a:spLocks noGrp="1"/>
          </p:cNvSpPr>
          <p:nvPr>
            <p:ph type="pic" sz="quarter" idx="13" hasCustomPrompt="1"/>
          </p:nvPr>
        </p:nvSpPr>
        <p:spPr>
          <a:xfrm>
            <a:off x="604774" y="2571757"/>
            <a:ext cx="1394107"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a:xfrm>
            <a:off x="2157413" y="2571757"/>
            <a:ext cx="2149746" cy="1858809"/>
          </a:xfrm>
        </p:spPr>
        <p:txBody>
          <a:bodyPr anchor="ctr">
            <a:noAutofit/>
          </a:bodyPr>
          <a:lstStyle>
            <a:lvl1pPr marL="0" indent="0">
              <a:spcBef>
                <a:spcPts val="0"/>
              </a:spcBef>
              <a:buFont typeface="Arial" panose="020B0604020202020204" pitchFamily="34" charset="0"/>
              <a:buNone/>
              <a:defRPr sz="1800"/>
            </a:lvl1pPr>
            <a:lvl2pPr marL="456998" indent="0">
              <a:buFont typeface="Arial" panose="020B0604020202020204" pitchFamily="34" charset="0"/>
              <a:buNone/>
              <a:defRPr sz="1800"/>
            </a:lvl2pPr>
            <a:lvl3pPr marL="914018" indent="0">
              <a:buFont typeface="Arial" panose="020B0604020202020204" pitchFamily="34" charset="0"/>
              <a:buNone/>
              <a:defRPr sz="1800"/>
            </a:lvl3pPr>
            <a:lvl4pPr marL="1371022" indent="0">
              <a:buFont typeface="Arial" panose="020B0604020202020204" pitchFamily="34" charset="0"/>
              <a:buNone/>
              <a:defRPr sz="1800"/>
            </a:lvl4pPr>
            <a:lvl5pPr marL="1828034" indent="0">
              <a:buFont typeface="Arial" panose="020B0604020202020204" pitchFamily="34" charset="0"/>
              <a:buNone/>
              <a:defRPr sz="1800"/>
            </a:lvl5pPr>
          </a:lstStyle>
          <a:p>
            <a:pPr lvl="0"/>
            <a:r>
              <a:rPr lang="en-US"/>
              <a:t>Click to edit Master text styles</a:t>
            </a:r>
          </a:p>
        </p:txBody>
      </p:sp>
      <p:sp>
        <p:nvSpPr>
          <p:cNvPr id="25" name="Picture Placeholder 2"/>
          <p:cNvSpPr>
            <a:spLocks noGrp="1"/>
          </p:cNvSpPr>
          <p:nvPr>
            <p:ph type="pic" sz="quarter" idx="17" hasCustomPrompt="1"/>
          </p:nvPr>
        </p:nvSpPr>
        <p:spPr>
          <a:xfrm>
            <a:off x="4649924" y="2571757"/>
            <a:ext cx="1394107"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a:xfrm>
            <a:off x="6202517" y="2571757"/>
            <a:ext cx="2149746" cy="1858809"/>
          </a:xfrm>
        </p:spPr>
        <p:txBody>
          <a:bodyPr anchor="ctr">
            <a:noAutofit/>
          </a:bodyPr>
          <a:lstStyle>
            <a:lvl1pPr marL="0" indent="0">
              <a:spcBef>
                <a:spcPts val="0"/>
              </a:spcBef>
              <a:buFont typeface="Arial" panose="020B0604020202020204" pitchFamily="34" charset="0"/>
              <a:buNone/>
              <a:defRPr sz="1800"/>
            </a:lvl1pPr>
            <a:lvl2pPr marL="456998" indent="0">
              <a:buFont typeface="Arial" panose="020B0604020202020204" pitchFamily="34" charset="0"/>
              <a:buNone/>
              <a:defRPr sz="1800"/>
            </a:lvl2pPr>
            <a:lvl3pPr marL="914018" indent="0">
              <a:buFont typeface="Arial" panose="020B0604020202020204" pitchFamily="34" charset="0"/>
              <a:buNone/>
              <a:defRPr sz="1800"/>
            </a:lvl3pPr>
            <a:lvl4pPr marL="1371022" indent="0">
              <a:buFont typeface="Arial" panose="020B0604020202020204" pitchFamily="34" charset="0"/>
              <a:buNone/>
              <a:defRPr sz="1800"/>
            </a:lvl4pPr>
            <a:lvl5pPr marL="1828034" indent="0">
              <a:buFont typeface="Arial" panose="020B0604020202020204" pitchFamily="34" charset="0"/>
              <a:buNone/>
              <a:defRPr sz="1800"/>
            </a:lvl5pPr>
          </a:lstStyle>
          <a:p>
            <a:pPr lvl="0"/>
            <a:r>
              <a:rPr lang="en-US"/>
              <a:t>Click to edit Master text styles</a:t>
            </a:r>
          </a:p>
        </p:txBody>
      </p:sp>
      <p:sp>
        <p:nvSpPr>
          <p:cNvPr id="16" name="Rectangle 15"/>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06" tIns="45703" rIns="91406" bIns="45703" rtlCol="0" anchor="ctr"/>
          <a:lstStyle/>
          <a:p>
            <a:pPr algn="ctr"/>
            <a:endParaRPr lang="en-US" dirty="0">
              <a:solidFill>
                <a:srgbClr val="FFFFFF"/>
              </a:solidFill>
            </a:endParaRPr>
          </a:p>
        </p:txBody>
      </p:sp>
      <p:sp>
        <p:nvSpPr>
          <p:cNvPr id="3" name="Date Placeholder 2"/>
          <p:cNvSpPr>
            <a:spLocks noGrp="1"/>
          </p:cNvSpPr>
          <p:nvPr>
            <p:ph type="dt" sz="half" idx="10"/>
          </p:nvPr>
        </p:nvSpPr>
        <p:spPr/>
        <p:txBody>
          <a:bodyPr/>
          <a:lstStyle/>
          <a:p>
            <a:fld id="{A4DB306C-9C86-4C2B-A700-90899B9ACAB9}" type="datetime1">
              <a:rPr lang="en-US" smtClean="0">
                <a:solidFill>
                  <a:srgbClr val="000000"/>
                </a:solidFill>
              </a:rPr>
              <a:t>11/4/2020</a:t>
            </a:fld>
            <a:endParaRPr lang="en-US" dirty="0">
              <a:solidFill>
                <a:srgbClr val="000000"/>
              </a:solidFill>
            </a:endParaRPr>
          </a:p>
        </p:txBody>
      </p:sp>
      <p:sp>
        <p:nvSpPr>
          <p:cNvPr id="20" name="Footer Placeholder 4"/>
          <p:cNvSpPr>
            <a:spLocks noGrp="1"/>
          </p:cNvSpPr>
          <p:nvPr>
            <p:ph type="ftr" sz="quarter" idx="3"/>
          </p:nvPr>
        </p:nvSpPr>
        <p:spPr>
          <a:xfrm>
            <a:off x="2476672" y="6356444"/>
            <a:ext cx="4190734" cy="365125"/>
          </a:xfrm>
          <a:prstGeom prst="rect">
            <a:avLst/>
          </a:prstGeom>
        </p:spPr>
        <p:txBody>
          <a:bodyPr anchor="ctr"/>
          <a:lstStyle>
            <a:lvl1pPr algn="ctr">
              <a:defRPr sz="1200">
                <a:solidFill>
                  <a:schemeClr val="tx2"/>
                </a:solidFill>
              </a:defRPr>
            </a:lvl1pPr>
          </a:lstStyle>
          <a:p>
            <a:r>
              <a:rPr lang="en-US" dirty="0">
                <a:solidFill>
                  <a:srgbClr val="000000"/>
                </a:solidFill>
              </a:rPr>
              <a:t>Minnesota Housing | mnhousing.gov</a:t>
            </a: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9763542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6" tIns="45703" rIns="91406" bIns="45703" rtlCol="0" anchor="ctr"/>
          <a:lstStyle/>
          <a:p>
            <a:pPr algn="ctr"/>
            <a:endParaRPr lang="en-US" dirty="0">
              <a:solidFill>
                <a:srgbClr val="FFFFFF"/>
              </a:solidFill>
            </a:endParaRPr>
          </a:p>
        </p:txBody>
      </p:sp>
      <p:sp>
        <p:nvSpPr>
          <p:cNvPr id="2" name="Title 1"/>
          <p:cNvSpPr>
            <a:spLocks noGrp="1"/>
          </p:cNvSpPr>
          <p:nvPr>
            <p:ph type="title" hasCustomPrompt="1"/>
          </p:nvPr>
        </p:nvSpPr>
        <p:spPr>
          <a:xfrm>
            <a:off x="628652" y="152400"/>
            <a:ext cx="7886700" cy="914400"/>
          </a:xfrm>
        </p:spPr>
        <p:txBody>
          <a:bodyPr>
            <a:normAutofit/>
          </a:bodyPr>
          <a:lstStyle>
            <a:lvl1pPr algn="r">
              <a:defRPr sz="3600">
                <a:solidFill>
                  <a:schemeClr val="bg1"/>
                </a:solidFill>
              </a:defRPr>
            </a:lvl1pPr>
          </a:lstStyle>
          <a:p>
            <a:r>
              <a:rPr lang="en-US" dirty="0"/>
              <a:t>Click to edit title</a:t>
            </a:r>
          </a:p>
        </p:txBody>
      </p:sp>
      <p:sp>
        <p:nvSpPr>
          <p:cNvPr id="8" name="Rectangle 7"/>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06" tIns="45703" rIns="91406" bIns="45703" rtlCol="0" anchor="ctr"/>
          <a:lstStyle/>
          <a:p>
            <a:pPr algn="ctr"/>
            <a:endParaRPr lang="en-US" dirty="0">
              <a:solidFill>
                <a:srgbClr val="FFFFFF"/>
              </a:solidFill>
            </a:endParaRPr>
          </a:p>
        </p:txBody>
      </p:sp>
      <p:sp>
        <p:nvSpPr>
          <p:cNvPr id="12" name="Picture Placeholder 2"/>
          <p:cNvSpPr>
            <a:spLocks noGrp="1"/>
          </p:cNvSpPr>
          <p:nvPr>
            <p:ph type="pic" sz="quarter" idx="13" hasCustomPrompt="1"/>
          </p:nvPr>
        </p:nvSpPr>
        <p:spPr>
          <a:xfrm>
            <a:off x="604774" y="2800351"/>
            <a:ext cx="1394107"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a:xfrm>
            <a:off x="2157413" y="2800351"/>
            <a:ext cx="2149746" cy="1858809"/>
          </a:xfrm>
        </p:spPr>
        <p:txBody>
          <a:bodyPr anchor="ctr">
            <a:noAutofit/>
          </a:bodyPr>
          <a:lstStyle>
            <a:lvl1pPr marL="0" indent="0">
              <a:spcBef>
                <a:spcPts val="0"/>
              </a:spcBef>
              <a:buFont typeface="Arial" panose="020B0604020202020204" pitchFamily="34" charset="0"/>
              <a:buNone/>
              <a:defRPr sz="1800"/>
            </a:lvl1pPr>
            <a:lvl2pPr marL="456998" indent="0">
              <a:buFont typeface="Arial" panose="020B0604020202020204" pitchFamily="34" charset="0"/>
              <a:buNone/>
              <a:defRPr sz="1800"/>
            </a:lvl2pPr>
            <a:lvl3pPr marL="914018" indent="0">
              <a:buFont typeface="Arial" panose="020B0604020202020204" pitchFamily="34" charset="0"/>
              <a:buNone/>
              <a:defRPr sz="1800"/>
            </a:lvl3pPr>
            <a:lvl4pPr marL="1371022" indent="0">
              <a:buFont typeface="Arial" panose="020B0604020202020204" pitchFamily="34" charset="0"/>
              <a:buNone/>
              <a:defRPr sz="1800"/>
            </a:lvl4pPr>
            <a:lvl5pPr marL="1828034" indent="0">
              <a:buFont typeface="Arial" panose="020B0604020202020204" pitchFamily="34" charset="0"/>
              <a:buNone/>
              <a:defRPr sz="1800"/>
            </a:lvl5pPr>
          </a:lstStyle>
          <a:p>
            <a:pPr lvl="0"/>
            <a:r>
              <a:rPr lang="en-US"/>
              <a:t>Click to edit Master text styles</a:t>
            </a:r>
          </a:p>
        </p:txBody>
      </p:sp>
      <p:sp>
        <p:nvSpPr>
          <p:cNvPr id="16" name="Picture Placeholder 2"/>
          <p:cNvSpPr>
            <a:spLocks noGrp="1"/>
          </p:cNvSpPr>
          <p:nvPr>
            <p:ph type="pic" sz="quarter" idx="17" hasCustomPrompt="1"/>
          </p:nvPr>
        </p:nvSpPr>
        <p:spPr>
          <a:xfrm>
            <a:off x="4649924" y="2800351"/>
            <a:ext cx="1394107"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a:xfrm>
            <a:off x="6202517" y="2800351"/>
            <a:ext cx="2149746" cy="1858809"/>
          </a:xfrm>
        </p:spPr>
        <p:txBody>
          <a:bodyPr anchor="ctr">
            <a:noAutofit/>
          </a:bodyPr>
          <a:lstStyle>
            <a:lvl1pPr marL="0" indent="0">
              <a:spcBef>
                <a:spcPts val="0"/>
              </a:spcBef>
              <a:buFont typeface="Arial" panose="020B0604020202020204" pitchFamily="34" charset="0"/>
              <a:buNone/>
              <a:defRPr sz="1800"/>
            </a:lvl1pPr>
            <a:lvl2pPr marL="456998" indent="0">
              <a:buFont typeface="Arial" panose="020B0604020202020204" pitchFamily="34" charset="0"/>
              <a:buNone/>
              <a:defRPr sz="1800"/>
            </a:lvl2pPr>
            <a:lvl3pPr marL="914018" indent="0">
              <a:buFont typeface="Arial" panose="020B0604020202020204" pitchFamily="34" charset="0"/>
              <a:buNone/>
              <a:defRPr sz="1800"/>
            </a:lvl3pPr>
            <a:lvl4pPr marL="1371022" indent="0">
              <a:buFont typeface="Arial" panose="020B0604020202020204" pitchFamily="34" charset="0"/>
              <a:buNone/>
              <a:defRPr sz="1800"/>
            </a:lvl4pPr>
            <a:lvl5pPr marL="1828034" indent="0">
              <a:buFont typeface="Arial" panose="020B0604020202020204" pitchFamily="34" charset="0"/>
              <a:buNone/>
              <a:defRPr sz="1800"/>
            </a:lvl5pPr>
          </a:lstStyle>
          <a:p>
            <a:pPr lvl="0"/>
            <a:r>
              <a:rPr lang="en-US"/>
              <a:t>Click to edit Master text styles</a:t>
            </a:r>
          </a:p>
        </p:txBody>
      </p:sp>
      <p:sp>
        <p:nvSpPr>
          <p:cNvPr id="4" name="Date Placeholder 3"/>
          <p:cNvSpPr>
            <a:spLocks noGrp="1"/>
          </p:cNvSpPr>
          <p:nvPr>
            <p:ph type="dt" sz="half" idx="10"/>
          </p:nvPr>
        </p:nvSpPr>
        <p:spPr/>
        <p:txBody>
          <a:bodyPr/>
          <a:lstStyle/>
          <a:p>
            <a:fld id="{616C0BD6-DE1B-44AB-925A-59C329CAACFE}" type="datetime1">
              <a:rPr lang="en-US" smtClean="0">
                <a:solidFill>
                  <a:srgbClr val="000000"/>
                </a:solidFill>
              </a:rPr>
              <a:t>11/4/2020</a:t>
            </a:fld>
            <a:endParaRPr lang="en-US" dirty="0">
              <a:solidFill>
                <a:srgbClr val="000000"/>
              </a:solidFill>
            </a:endParaRPr>
          </a:p>
        </p:txBody>
      </p:sp>
      <p:sp>
        <p:nvSpPr>
          <p:cNvPr id="20" name="Footer Placeholder 4"/>
          <p:cNvSpPr>
            <a:spLocks noGrp="1"/>
          </p:cNvSpPr>
          <p:nvPr>
            <p:ph type="ftr" sz="quarter" idx="3"/>
          </p:nvPr>
        </p:nvSpPr>
        <p:spPr>
          <a:xfrm>
            <a:off x="2476672" y="6356444"/>
            <a:ext cx="4190734" cy="365125"/>
          </a:xfrm>
          <a:prstGeom prst="rect">
            <a:avLst/>
          </a:prstGeom>
        </p:spPr>
        <p:txBody>
          <a:bodyPr anchor="ctr"/>
          <a:lstStyle>
            <a:lvl1pPr algn="ctr">
              <a:defRPr sz="1200">
                <a:solidFill>
                  <a:schemeClr val="tx2"/>
                </a:solidFill>
              </a:defRPr>
            </a:lvl1pPr>
          </a:lstStyle>
          <a:p>
            <a:r>
              <a:rPr lang="en-US" dirty="0">
                <a:solidFill>
                  <a:srgbClr val="000000"/>
                </a:solidFill>
              </a:rPr>
              <a:t>Minnesota Housing | mnhousing.gov</a:t>
            </a: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271846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4"/>
            <a:ext cx="9144000" cy="6857999"/>
          </a:xfrm>
        </p:spPr>
        <p:txBody>
          <a:bodyPr/>
          <a:lstStyle/>
          <a:p>
            <a:r>
              <a:rPr lang="en-US" dirty="0"/>
              <a:t>Click icon to add picture</a:t>
            </a:r>
          </a:p>
        </p:txBody>
      </p:sp>
      <p:sp>
        <p:nvSpPr>
          <p:cNvPr id="9" name="Title 1"/>
          <p:cNvSpPr>
            <a:spLocks noGrp="1"/>
          </p:cNvSpPr>
          <p:nvPr>
            <p:ph type="title" hasCustomPrompt="1"/>
          </p:nvPr>
        </p:nvSpPr>
        <p:spPr>
          <a:xfrm>
            <a:off x="2" y="5638801"/>
            <a:ext cx="9144000" cy="1219200"/>
          </a:xfrm>
          <a:solidFill>
            <a:srgbClr val="003865">
              <a:alpha val="87843"/>
            </a:srgbClr>
          </a:solidFill>
        </p:spPr>
        <p:txBody>
          <a:bodyPr>
            <a:normAutofit/>
          </a:bodyPr>
          <a:lstStyle>
            <a:lvl1pPr algn="ctr">
              <a:defRPr sz="3600">
                <a:solidFill>
                  <a:schemeClr val="bg1"/>
                </a:solidFill>
              </a:defRPr>
            </a:lvl1pPr>
          </a:lstStyle>
          <a:p>
            <a:r>
              <a:rPr lang="en-US" dirty="0"/>
              <a:t>Click to edit title</a:t>
            </a:r>
          </a:p>
        </p:txBody>
      </p:sp>
      <p:sp>
        <p:nvSpPr>
          <p:cNvPr id="5" name="Date Placeholder 3"/>
          <p:cNvSpPr>
            <a:spLocks noGrp="1"/>
          </p:cNvSpPr>
          <p:nvPr>
            <p:ph type="dt" sz="half" idx="11"/>
          </p:nvPr>
        </p:nvSpPr>
        <p:spPr>
          <a:xfrm>
            <a:off x="628717" y="6356448"/>
            <a:ext cx="1018942" cy="365125"/>
          </a:xfrm>
        </p:spPr>
        <p:txBody>
          <a:bodyPr/>
          <a:lstStyle/>
          <a:p>
            <a:fld id="{D5127ED5-4CA3-49C5-8B63-343CCBE3C349}" type="datetime1">
              <a:rPr lang="en-US" smtClean="0">
                <a:solidFill>
                  <a:srgbClr val="000000"/>
                </a:solidFill>
              </a:rPr>
              <a:t>11/4/2020</a:t>
            </a:fld>
            <a:endParaRPr lang="en-US" dirty="0">
              <a:solidFill>
                <a:srgbClr val="000000"/>
              </a:solidFill>
            </a:endParaRPr>
          </a:p>
        </p:txBody>
      </p:sp>
      <p:sp>
        <p:nvSpPr>
          <p:cNvPr id="6" name="Footer Placeholder 4"/>
          <p:cNvSpPr>
            <a:spLocks noGrp="1"/>
          </p:cNvSpPr>
          <p:nvPr>
            <p:ph type="ftr" sz="quarter" idx="3"/>
          </p:nvPr>
        </p:nvSpPr>
        <p:spPr>
          <a:xfrm>
            <a:off x="2476672" y="6356444"/>
            <a:ext cx="4190734" cy="365125"/>
          </a:xfrm>
          <a:prstGeom prst="rect">
            <a:avLst/>
          </a:prstGeom>
        </p:spPr>
        <p:txBody>
          <a:bodyPr anchor="ctr"/>
          <a:lstStyle>
            <a:lvl1pPr algn="ctr">
              <a:defRPr sz="1200">
                <a:solidFill>
                  <a:schemeClr val="tx2"/>
                </a:solidFill>
              </a:defRPr>
            </a:lvl1pPr>
          </a:lstStyle>
          <a:p>
            <a:r>
              <a:rPr lang="en-US" dirty="0">
                <a:solidFill>
                  <a:srgbClr val="000000"/>
                </a:solidFill>
              </a:rPr>
              <a:t>Minnesota Housing | mnhousing.gov</a:t>
            </a:r>
          </a:p>
        </p:txBody>
      </p:sp>
      <p:sp>
        <p:nvSpPr>
          <p:cNvPr id="7" name="Slide Number Placeholder 5"/>
          <p:cNvSpPr>
            <a:spLocks noGrp="1"/>
          </p:cNvSpPr>
          <p:nvPr>
            <p:ph type="sldNum" sz="quarter" idx="12"/>
          </p:nvPr>
        </p:nvSpPr>
        <p:spPr>
          <a:xfrm>
            <a:off x="7418358" y="6356448"/>
            <a:ext cx="1097001" cy="365125"/>
          </a:xfrm>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4235524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4"/>
            <a:ext cx="9144000" cy="6857999"/>
          </a:xfrm>
        </p:spPr>
        <p:txBody>
          <a:bodyPr/>
          <a:lstStyle/>
          <a:p>
            <a:r>
              <a:rPr lang="en-US" dirty="0"/>
              <a:t>Click icon to add picture</a:t>
            </a:r>
          </a:p>
        </p:txBody>
      </p:sp>
      <p:sp>
        <p:nvSpPr>
          <p:cNvPr id="9" name="Title 1"/>
          <p:cNvSpPr>
            <a:spLocks noGrp="1"/>
          </p:cNvSpPr>
          <p:nvPr>
            <p:ph type="title" hasCustomPrompt="1"/>
          </p:nvPr>
        </p:nvSpPr>
        <p:spPr>
          <a:xfrm>
            <a:off x="2" y="5638801"/>
            <a:ext cx="9144000" cy="1219200"/>
          </a:xfrm>
          <a:solidFill>
            <a:srgbClr val="0D0D0D">
              <a:alpha val="87843"/>
            </a:srgbClr>
          </a:solidFill>
        </p:spPr>
        <p:txBody>
          <a:bodyPr>
            <a:normAutofit/>
          </a:bodyPr>
          <a:lstStyle>
            <a:lvl1pPr algn="ctr">
              <a:defRPr sz="3600">
                <a:solidFill>
                  <a:schemeClr val="bg1"/>
                </a:solidFill>
              </a:defRPr>
            </a:lvl1pPr>
          </a:lstStyle>
          <a:p>
            <a:r>
              <a:rPr lang="en-US" dirty="0"/>
              <a:t>Click to edit title</a:t>
            </a:r>
          </a:p>
        </p:txBody>
      </p:sp>
      <p:sp>
        <p:nvSpPr>
          <p:cNvPr id="5" name="Date Placeholder 3"/>
          <p:cNvSpPr>
            <a:spLocks noGrp="1"/>
          </p:cNvSpPr>
          <p:nvPr>
            <p:ph type="dt" sz="half" idx="11"/>
          </p:nvPr>
        </p:nvSpPr>
        <p:spPr>
          <a:xfrm>
            <a:off x="628717" y="6356448"/>
            <a:ext cx="1018942" cy="365125"/>
          </a:xfrm>
        </p:spPr>
        <p:txBody>
          <a:bodyPr/>
          <a:lstStyle>
            <a:lvl1pPr>
              <a:defRPr>
                <a:solidFill>
                  <a:schemeClr val="bg1"/>
                </a:solidFill>
              </a:defRPr>
            </a:lvl1pPr>
          </a:lstStyle>
          <a:p>
            <a:fld id="{1D202895-9D9D-4260-A7A9-913A8DC8679B}" type="datetime1">
              <a:rPr lang="en-US" smtClean="0">
                <a:solidFill>
                  <a:srgbClr val="FFFFFF"/>
                </a:solidFill>
              </a:rPr>
              <a:t>11/4/2020</a:t>
            </a:fld>
            <a:endParaRPr lang="en-US" dirty="0">
              <a:solidFill>
                <a:srgbClr val="FFFFFF"/>
              </a:solidFill>
            </a:endParaRPr>
          </a:p>
        </p:txBody>
      </p:sp>
      <p:sp>
        <p:nvSpPr>
          <p:cNvPr id="6" name="Footer Placeholder 4"/>
          <p:cNvSpPr>
            <a:spLocks noGrp="1"/>
          </p:cNvSpPr>
          <p:nvPr>
            <p:ph type="ftr" sz="quarter" idx="3"/>
          </p:nvPr>
        </p:nvSpPr>
        <p:spPr>
          <a:xfrm>
            <a:off x="2476672" y="6356444"/>
            <a:ext cx="4190734" cy="365125"/>
          </a:xfrm>
          <a:prstGeom prst="rect">
            <a:avLst/>
          </a:prstGeom>
        </p:spPr>
        <p:txBody>
          <a:bodyPr anchor="ctr"/>
          <a:lstStyle>
            <a:lvl1pPr algn="ctr">
              <a:defRPr sz="1200">
                <a:solidFill>
                  <a:schemeClr val="bg1"/>
                </a:solidFill>
              </a:defRPr>
            </a:lvl1pPr>
          </a:lstStyle>
          <a:p>
            <a:r>
              <a:rPr lang="en-US" dirty="0">
                <a:solidFill>
                  <a:srgbClr val="FFFFFF"/>
                </a:solidFill>
              </a:rPr>
              <a:t>Minnesota Housing | mnhousing.gov</a:t>
            </a:r>
          </a:p>
        </p:txBody>
      </p:sp>
      <p:sp>
        <p:nvSpPr>
          <p:cNvPr id="7" name="Slide Number Placeholder 5"/>
          <p:cNvSpPr>
            <a:spLocks noGrp="1"/>
          </p:cNvSpPr>
          <p:nvPr>
            <p:ph type="sldNum" sz="quarter" idx="12"/>
          </p:nvPr>
        </p:nvSpPr>
        <p:spPr>
          <a:xfrm>
            <a:off x="7418358" y="6356448"/>
            <a:ext cx="1097001"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985794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4"/>
            <a:ext cx="9144000" cy="6857999"/>
          </a:xfrm>
        </p:spPr>
        <p:txBody>
          <a:bodyPr/>
          <a:lstStyle/>
          <a:p>
            <a:r>
              <a:rPr lang="en-US" dirty="0"/>
              <a:t>Click icon to add picture</a:t>
            </a:r>
          </a:p>
        </p:txBody>
      </p:sp>
      <p:sp>
        <p:nvSpPr>
          <p:cNvPr id="9" name="Title 1"/>
          <p:cNvSpPr>
            <a:spLocks noGrp="1"/>
          </p:cNvSpPr>
          <p:nvPr>
            <p:ph type="title" hasCustomPrompt="1"/>
          </p:nvPr>
        </p:nvSpPr>
        <p:spPr>
          <a:xfrm>
            <a:off x="2" y="5638800"/>
            <a:ext cx="9144000" cy="1219200"/>
          </a:xfrm>
          <a:solidFill>
            <a:srgbClr val="78BE21">
              <a:alpha val="87843"/>
            </a:srgbClr>
          </a:solidFill>
        </p:spPr>
        <p:txBody>
          <a:bodyPr>
            <a:normAutofit/>
          </a:bodyPr>
          <a:lstStyle>
            <a:lvl1pPr algn="ctr">
              <a:defRPr sz="3600">
                <a:solidFill>
                  <a:schemeClr val="tx2"/>
                </a:solidFill>
              </a:defRPr>
            </a:lvl1pPr>
          </a:lstStyle>
          <a:p>
            <a:r>
              <a:rPr lang="en-US" dirty="0"/>
              <a:t>Click to edit title</a:t>
            </a:r>
          </a:p>
        </p:txBody>
      </p:sp>
      <p:sp>
        <p:nvSpPr>
          <p:cNvPr id="5" name="Date Placeholder 3"/>
          <p:cNvSpPr>
            <a:spLocks noGrp="1"/>
          </p:cNvSpPr>
          <p:nvPr>
            <p:ph type="dt" sz="half" idx="11"/>
          </p:nvPr>
        </p:nvSpPr>
        <p:spPr>
          <a:xfrm>
            <a:off x="628717" y="6356448"/>
            <a:ext cx="1018942" cy="365125"/>
          </a:xfrm>
        </p:spPr>
        <p:txBody>
          <a:bodyPr/>
          <a:lstStyle/>
          <a:p>
            <a:fld id="{A8CC04B5-5808-4D4B-B139-DED3FEF5B78E}" type="datetime1">
              <a:rPr lang="en-US" smtClean="0">
                <a:solidFill>
                  <a:srgbClr val="000000"/>
                </a:solidFill>
              </a:rPr>
              <a:t>11/4/2020</a:t>
            </a:fld>
            <a:endParaRPr lang="en-US" dirty="0">
              <a:solidFill>
                <a:srgbClr val="000000"/>
              </a:solidFill>
            </a:endParaRPr>
          </a:p>
        </p:txBody>
      </p:sp>
      <p:sp>
        <p:nvSpPr>
          <p:cNvPr id="6" name="Footer Placeholder 4"/>
          <p:cNvSpPr>
            <a:spLocks noGrp="1"/>
          </p:cNvSpPr>
          <p:nvPr>
            <p:ph type="ftr" sz="quarter" idx="3"/>
          </p:nvPr>
        </p:nvSpPr>
        <p:spPr>
          <a:xfrm>
            <a:off x="2476672" y="6356444"/>
            <a:ext cx="4190734" cy="365125"/>
          </a:xfrm>
          <a:prstGeom prst="rect">
            <a:avLst/>
          </a:prstGeom>
        </p:spPr>
        <p:txBody>
          <a:bodyPr anchor="ctr"/>
          <a:lstStyle>
            <a:lvl1pPr algn="ctr">
              <a:defRPr sz="1200">
                <a:solidFill>
                  <a:schemeClr val="tx2"/>
                </a:solidFill>
              </a:defRPr>
            </a:lvl1pPr>
          </a:lstStyle>
          <a:p>
            <a:r>
              <a:rPr lang="en-US" dirty="0">
                <a:solidFill>
                  <a:srgbClr val="000000"/>
                </a:solidFill>
              </a:rPr>
              <a:t>Minnesota Housing | mnhousing.gov</a:t>
            </a:r>
          </a:p>
        </p:txBody>
      </p:sp>
      <p:sp>
        <p:nvSpPr>
          <p:cNvPr id="7" name="Slide Number Placeholder 5"/>
          <p:cNvSpPr>
            <a:spLocks noGrp="1"/>
          </p:cNvSpPr>
          <p:nvPr>
            <p:ph type="sldNum" sz="quarter" idx="12"/>
          </p:nvPr>
        </p:nvSpPr>
        <p:spPr>
          <a:xfrm>
            <a:off x="7418358" y="6356448"/>
            <a:ext cx="1097001" cy="365125"/>
          </a:xfrm>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3253874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de - Gray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9144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6" tIns="45703" rIns="91406" bIns="45703" rtlCol="0" anchor="ctr"/>
          <a:lstStyle/>
          <a:p>
            <a:pPr algn="ctr"/>
            <a:endParaRPr lang="en-US" dirty="0">
              <a:solidFill>
                <a:srgbClr val="FFFFFF"/>
              </a:solidFill>
            </a:endParaRPr>
          </a:p>
        </p:txBody>
      </p:sp>
      <p:sp>
        <p:nvSpPr>
          <p:cNvPr id="15" name="Title 1"/>
          <p:cNvSpPr>
            <a:spLocks noGrp="1"/>
          </p:cNvSpPr>
          <p:nvPr>
            <p:ph type="title" hasCustomPrompt="1"/>
          </p:nvPr>
        </p:nvSpPr>
        <p:spPr>
          <a:xfrm>
            <a:off x="628652" y="152400"/>
            <a:ext cx="7886700" cy="914400"/>
          </a:xfrm>
        </p:spPr>
        <p:txBody>
          <a:bodyPr>
            <a:normAutofit/>
          </a:bodyPr>
          <a:lstStyle>
            <a:lvl1pPr algn="r">
              <a:defRPr sz="3600">
                <a:solidFill>
                  <a:schemeClr val="accent1"/>
                </a:solidFill>
              </a:defRPr>
            </a:lvl1pPr>
          </a:lstStyle>
          <a:p>
            <a:r>
              <a:rPr lang="en-US" dirty="0"/>
              <a:t>Code Demo (Click to Edit)</a:t>
            </a:r>
          </a:p>
        </p:txBody>
      </p:sp>
      <p:sp>
        <p:nvSpPr>
          <p:cNvPr id="10" name="Table Placeholder 8"/>
          <p:cNvSpPr>
            <a:spLocks noGrp="1"/>
          </p:cNvSpPr>
          <p:nvPr>
            <p:ph type="tbl" sz="quarter" idx="13"/>
          </p:nvPr>
        </p:nvSpPr>
        <p:spPr>
          <a:xfrm>
            <a:off x="1524000" y="2233264"/>
            <a:ext cx="6096000" cy="2966751"/>
          </a:xfrm>
        </p:spPr>
        <p:txBody>
          <a:bodyPr/>
          <a:lstStyle/>
          <a:p>
            <a:r>
              <a:rPr lang="en-US" dirty="0"/>
              <a:t>Click icon to add table</a:t>
            </a:r>
          </a:p>
        </p:txBody>
      </p:sp>
      <p:sp>
        <p:nvSpPr>
          <p:cNvPr id="8" name="Date Placeholder 4"/>
          <p:cNvSpPr>
            <a:spLocks noGrp="1"/>
          </p:cNvSpPr>
          <p:nvPr>
            <p:ph type="dt" sz="half" idx="11"/>
          </p:nvPr>
        </p:nvSpPr>
        <p:spPr>
          <a:xfrm>
            <a:off x="628717" y="6356448"/>
            <a:ext cx="1018942" cy="365125"/>
          </a:xfrm>
        </p:spPr>
        <p:txBody>
          <a:bodyPr/>
          <a:lstStyle/>
          <a:p>
            <a:fld id="{78D75486-EF72-44C2-AC30-AD277356A4BD}" type="datetime1">
              <a:rPr lang="en-US" smtClean="0">
                <a:solidFill>
                  <a:srgbClr val="000000"/>
                </a:solidFill>
              </a:rPr>
              <a:t>11/4/2020</a:t>
            </a:fld>
            <a:endParaRPr lang="en-US" dirty="0">
              <a:solidFill>
                <a:srgbClr val="000000"/>
              </a:solidFill>
            </a:endParaRPr>
          </a:p>
        </p:txBody>
      </p:sp>
      <p:sp>
        <p:nvSpPr>
          <p:cNvPr id="7" name="Footer Placeholder 4"/>
          <p:cNvSpPr>
            <a:spLocks noGrp="1"/>
          </p:cNvSpPr>
          <p:nvPr>
            <p:ph type="ftr" sz="quarter" idx="3"/>
          </p:nvPr>
        </p:nvSpPr>
        <p:spPr>
          <a:xfrm>
            <a:off x="2476672" y="6356444"/>
            <a:ext cx="4190734" cy="365125"/>
          </a:xfrm>
          <a:prstGeom prst="rect">
            <a:avLst/>
          </a:prstGeom>
        </p:spPr>
        <p:txBody>
          <a:bodyPr anchor="ctr"/>
          <a:lstStyle>
            <a:lvl1pPr algn="ctr">
              <a:defRPr sz="1200">
                <a:solidFill>
                  <a:schemeClr val="tx2"/>
                </a:solidFill>
              </a:defRPr>
            </a:lvl1pPr>
          </a:lstStyle>
          <a:p>
            <a:r>
              <a:rPr lang="en-US" dirty="0">
                <a:solidFill>
                  <a:srgbClr val="000000"/>
                </a:solidFill>
              </a:rPr>
              <a:t>Minnesota Housing | mnhousing.gov</a:t>
            </a:r>
          </a:p>
        </p:txBody>
      </p:sp>
      <p:sp>
        <p:nvSpPr>
          <p:cNvPr id="9" name="Slide Number Placeholder 6"/>
          <p:cNvSpPr>
            <a:spLocks noGrp="1"/>
          </p:cNvSpPr>
          <p:nvPr>
            <p:ph type="sldNum" sz="quarter" idx="12"/>
          </p:nvPr>
        </p:nvSpPr>
        <p:spPr>
          <a:xfrm>
            <a:off x="7418358" y="6356448"/>
            <a:ext cx="1097001" cy="365125"/>
          </a:xfrm>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454005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477863"/>
            <a:ext cx="9144000" cy="1295183"/>
          </a:xfrm>
          <a:solidFill>
            <a:schemeClr val="accent1"/>
          </a:solidFill>
        </p:spPr>
        <p:txBody>
          <a:bodyPr wrap="square" lIns="182804" tIns="91406" rIns="182804" bIns="91406" anchor="ctr">
            <a:normAutofit/>
          </a:bodyPr>
          <a:lstStyle>
            <a:lvl1pPr algn="ctr">
              <a:defRPr sz="3600">
                <a:solidFill>
                  <a:schemeClr val="bg1"/>
                </a:solidFill>
              </a:defRPr>
            </a:lvl1pPr>
          </a:lstStyle>
          <a:p>
            <a:r>
              <a:rPr lang="en-US" dirty="0"/>
              <a:t>Click to enter the slideshow title</a:t>
            </a:r>
          </a:p>
        </p:txBody>
      </p:sp>
      <p:sp>
        <p:nvSpPr>
          <p:cNvPr id="3" name="Rectangle 2"/>
          <p:cNvSpPr/>
          <p:nvPr userDrawn="1"/>
        </p:nvSpPr>
        <p:spPr>
          <a:xfrm>
            <a:off x="0" y="4773116"/>
            <a:ext cx="9144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lIns="91406" tIns="45703" rIns="91406" bIns="45703" rtlCol="0" anchor="ctr"/>
          <a:lstStyle/>
          <a:p>
            <a:pPr algn="ctr"/>
            <a:endParaRPr lang="en-US" dirty="0">
              <a:solidFill>
                <a:srgbClr val="FFFFFF"/>
              </a:solidFill>
            </a:endParaRPr>
          </a:p>
        </p:txBody>
      </p:sp>
      <p:sp>
        <p:nvSpPr>
          <p:cNvPr id="12" name="Text Placeholder 10"/>
          <p:cNvSpPr>
            <a:spLocks noGrp="1"/>
          </p:cNvSpPr>
          <p:nvPr>
            <p:ph type="body" sz="quarter" idx="14" hasCustomPrompt="1"/>
          </p:nvPr>
        </p:nvSpPr>
        <p:spPr>
          <a:xfrm>
            <a:off x="2101854" y="5041205"/>
            <a:ext cx="4940300" cy="1097128"/>
          </a:xfrm>
        </p:spPr>
        <p:txBody>
          <a:bodyPr>
            <a:normAutofit/>
          </a:bodyPr>
          <a:lstStyle>
            <a:lvl1pPr marL="0" indent="0" algn="ctr">
              <a:spcBef>
                <a:spcPts val="0"/>
              </a:spcBef>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8916" y="6068440"/>
            <a:ext cx="2454626" cy="435085"/>
          </a:xfrm>
          <a:prstGeom prst="rect">
            <a:avLst/>
          </a:prstGeom>
        </p:spPr>
      </p:pic>
      <p:sp>
        <p:nvSpPr>
          <p:cNvPr id="9" name="Footer Placeholder 4"/>
          <p:cNvSpPr>
            <a:spLocks noGrp="1"/>
          </p:cNvSpPr>
          <p:nvPr>
            <p:ph type="ftr" sz="quarter" idx="3"/>
          </p:nvPr>
        </p:nvSpPr>
        <p:spPr>
          <a:xfrm>
            <a:off x="4690237" y="6138428"/>
            <a:ext cx="4190734" cy="365125"/>
          </a:xfrm>
          <a:prstGeom prst="rect">
            <a:avLst/>
          </a:prstGeom>
        </p:spPr>
        <p:txBody>
          <a:bodyPr anchor="b"/>
          <a:lstStyle>
            <a:lvl1pPr algn="r">
              <a:defRPr sz="1200">
                <a:solidFill>
                  <a:schemeClr val="tx2"/>
                </a:solidFill>
              </a:defRPr>
            </a:lvl1pPr>
          </a:lstStyle>
          <a:p>
            <a:r>
              <a:rPr lang="en-US" dirty="0">
                <a:solidFill>
                  <a:srgbClr val="000000"/>
                </a:solidFill>
              </a:rPr>
              <a:t>Minnesota Housing | mnhousing.gov</a:t>
            </a:r>
          </a:p>
        </p:txBody>
      </p:sp>
      <p:sp>
        <p:nvSpPr>
          <p:cNvPr id="6" name="Picture Placeholder 5"/>
          <p:cNvSpPr>
            <a:spLocks noGrp="1"/>
          </p:cNvSpPr>
          <p:nvPr>
            <p:ph type="pic" sz="quarter" idx="17"/>
          </p:nvPr>
        </p:nvSpPr>
        <p:spPr>
          <a:xfrm>
            <a:off x="0" y="6"/>
            <a:ext cx="9144000" cy="3380732"/>
          </a:xfrm>
        </p:spPr>
        <p:txBody>
          <a:bodyPr/>
          <a:lstStyle/>
          <a:p>
            <a:r>
              <a:rPr lang="en-US" dirty="0"/>
              <a:t>Click icon to add picture</a:t>
            </a:r>
          </a:p>
        </p:txBody>
      </p:sp>
    </p:spTree>
    <p:extLst>
      <p:ext uri="{BB962C8B-B14F-4D97-AF65-F5344CB8AC3E}">
        <p14:creationId xmlns:p14="http://schemas.microsoft.com/office/powerpoint/2010/main" val="32268857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9144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6" tIns="45703" rIns="91406" bIns="45703" rtlCol="0" anchor="ctr"/>
          <a:lstStyle/>
          <a:p>
            <a:pPr algn="ctr"/>
            <a:endParaRPr lang="en-US" dirty="0">
              <a:solidFill>
                <a:srgbClr val="FFFFFF"/>
              </a:solidFill>
            </a:endParaRPr>
          </a:p>
        </p:txBody>
      </p:sp>
      <p:sp>
        <p:nvSpPr>
          <p:cNvPr id="13" name="Title 1"/>
          <p:cNvSpPr>
            <a:spLocks noGrp="1"/>
          </p:cNvSpPr>
          <p:nvPr>
            <p:ph type="title" hasCustomPrompt="1"/>
          </p:nvPr>
        </p:nvSpPr>
        <p:spPr>
          <a:xfrm>
            <a:off x="628652" y="152400"/>
            <a:ext cx="7886700" cy="914400"/>
          </a:xfrm>
        </p:spPr>
        <p:txBody>
          <a:bodyPr>
            <a:normAutofit/>
          </a:bodyPr>
          <a:lstStyle>
            <a:lvl1pPr algn="r">
              <a:defRPr sz="3600">
                <a:solidFill>
                  <a:schemeClr val="accent1"/>
                </a:solidFill>
              </a:defRPr>
            </a:lvl1pPr>
          </a:lstStyle>
          <a:p>
            <a:r>
              <a:rPr lang="en-US" dirty="0"/>
              <a:t>Code Demo (Click to Edit)</a:t>
            </a:r>
          </a:p>
        </p:txBody>
      </p:sp>
      <p:sp>
        <p:nvSpPr>
          <p:cNvPr id="14" name="Table Placeholder 8"/>
          <p:cNvSpPr>
            <a:spLocks noGrp="1"/>
          </p:cNvSpPr>
          <p:nvPr>
            <p:ph type="tbl" sz="quarter" idx="13"/>
          </p:nvPr>
        </p:nvSpPr>
        <p:spPr>
          <a:xfrm>
            <a:off x="1524000" y="2233264"/>
            <a:ext cx="6096000" cy="2966751"/>
          </a:xfrm>
        </p:spPr>
        <p:txBody>
          <a:bodyPr/>
          <a:lstStyle>
            <a:lvl1pPr>
              <a:buClr>
                <a:schemeClr val="accent2"/>
              </a:buClr>
              <a:defRPr>
                <a:solidFill>
                  <a:schemeClr val="bg1"/>
                </a:solidFill>
              </a:defRPr>
            </a:lvl1pPr>
          </a:lstStyle>
          <a:p>
            <a:r>
              <a:rPr lang="en-US" dirty="0"/>
              <a:t>Click icon to add table</a:t>
            </a:r>
          </a:p>
        </p:txBody>
      </p:sp>
      <p:sp>
        <p:nvSpPr>
          <p:cNvPr id="8" name="Date Placeholder 4"/>
          <p:cNvSpPr>
            <a:spLocks noGrp="1"/>
          </p:cNvSpPr>
          <p:nvPr>
            <p:ph type="dt" sz="half" idx="11"/>
          </p:nvPr>
        </p:nvSpPr>
        <p:spPr>
          <a:xfrm>
            <a:off x="628717" y="6356448"/>
            <a:ext cx="1018942" cy="365125"/>
          </a:xfrm>
        </p:spPr>
        <p:txBody>
          <a:bodyPr/>
          <a:lstStyle>
            <a:lvl1pPr>
              <a:defRPr>
                <a:solidFill>
                  <a:schemeClr val="bg1"/>
                </a:solidFill>
              </a:defRPr>
            </a:lvl1pPr>
          </a:lstStyle>
          <a:p>
            <a:fld id="{1350E3DC-4D44-4AE7-BBC0-84DCE73AF081}" type="datetime1">
              <a:rPr lang="en-US" smtClean="0">
                <a:solidFill>
                  <a:srgbClr val="FFFFFF"/>
                </a:solidFill>
              </a:rPr>
              <a:t>11/4/2020</a:t>
            </a:fld>
            <a:endParaRPr lang="en-US" dirty="0">
              <a:solidFill>
                <a:srgbClr val="FFFFFF"/>
              </a:solidFill>
            </a:endParaRPr>
          </a:p>
        </p:txBody>
      </p:sp>
      <p:sp>
        <p:nvSpPr>
          <p:cNvPr id="7" name="Footer Placeholder 4"/>
          <p:cNvSpPr>
            <a:spLocks noGrp="1"/>
          </p:cNvSpPr>
          <p:nvPr>
            <p:ph type="ftr" sz="quarter" idx="3"/>
          </p:nvPr>
        </p:nvSpPr>
        <p:spPr>
          <a:xfrm>
            <a:off x="2476672" y="6356444"/>
            <a:ext cx="4190734" cy="365125"/>
          </a:xfrm>
          <a:prstGeom prst="rect">
            <a:avLst/>
          </a:prstGeom>
        </p:spPr>
        <p:txBody>
          <a:bodyPr anchor="ctr"/>
          <a:lstStyle>
            <a:lvl1pPr algn="ctr">
              <a:defRPr sz="1200">
                <a:solidFill>
                  <a:schemeClr val="bg1"/>
                </a:solidFill>
              </a:defRPr>
            </a:lvl1pPr>
          </a:lstStyle>
          <a:p>
            <a:r>
              <a:rPr lang="en-US" dirty="0">
                <a:solidFill>
                  <a:srgbClr val="FFFFFF"/>
                </a:solidFill>
              </a:rPr>
              <a:t>Minnesota Housing | mnhousing.gov</a:t>
            </a:r>
          </a:p>
        </p:txBody>
      </p:sp>
      <p:sp>
        <p:nvSpPr>
          <p:cNvPr id="9" name="Slide Number Placeholder 6"/>
          <p:cNvSpPr>
            <a:spLocks noGrp="1"/>
          </p:cNvSpPr>
          <p:nvPr>
            <p:ph type="sldNum" sz="quarter" idx="12"/>
          </p:nvPr>
        </p:nvSpPr>
        <p:spPr>
          <a:xfrm>
            <a:off x="7418358" y="6356448"/>
            <a:ext cx="1097001"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5539382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611992" y="287065"/>
            <a:ext cx="2641445" cy="2734915"/>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a:xfrm>
            <a:off x="612051" y="3211633"/>
            <a:ext cx="2641387"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32590" y="504953"/>
            <a:ext cx="721419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3732660" y="1067567"/>
            <a:ext cx="7137161" cy="4850604"/>
          </a:xfrm>
        </p:spPr>
        <p:txBody>
          <a:bodyPr/>
          <a:lstStyle>
            <a:lvl1pPr>
              <a:defRPr/>
            </a:lvl1pPr>
          </a:lstStyle>
          <a:p>
            <a:r>
              <a:rPr lang="en-US" dirty="0"/>
              <a:t>Click icon to insert screenshot</a:t>
            </a:r>
          </a:p>
        </p:txBody>
      </p:sp>
      <p:sp>
        <p:nvSpPr>
          <p:cNvPr id="8" name="Date Placeholder 4"/>
          <p:cNvSpPr>
            <a:spLocks noGrp="1"/>
          </p:cNvSpPr>
          <p:nvPr>
            <p:ph type="dt" sz="half" idx="11"/>
          </p:nvPr>
        </p:nvSpPr>
        <p:spPr>
          <a:xfrm>
            <a:off x="628717" y="6356448"/>
            <a:ext cx="1018942" cy="365125"/>
          </a:xfrm>
        </p:spPr>
        <p:txBody>
          <a:bodyPr/>
          <a:lstStyle>
            <a:lvl1pPr>
              <a:defRPr>
                <a:solidFill>
                  <a:schemeClr val="bg1"/>
                </a:solidFill>
              </a:defRPr>
            </a:lvl1pPr>
          </a:lstStyle>
          <a:p>
            <a:fld id="{80070A26-7023-40B6-91A6-ABC9A559F685}" type="datetime1">
              <a:rPr lang="en-US" smtClean="0">
                <a:solidFill>
                  <a:srgbClr val="FFFFFF"/>
                </a:solidFill>
              </a:rPr>
              <a:t>11/4/2020</a:t>
            </a:fld>
            <a:endParaRPr lang="en-US" dirty="0">
              <a:solidFill>
                <a:srgbClr val="FFFFFF"/>
              </a:solidFill>
            </a:endParaRPr>
          </a:p>
        </p:txBody>
      </p:sp>
      <p:sp>
        <p:nvSpPr>
          <p:cNvPr id="7" name="Footer Placeholder 4"/>
          <p:cNvSpPr>
            <a:spLocks noGrp="1"/>
          </p:cNvSpPr>
          <p:nvPr>
            <p:ph type="ftr" sz="quarter" idx="3"/>
          </p:nvPr>
        </p:nvSpPr>
        <p:spPr>
          <a:xfrm>
            <a:off x="2476672" y="6356444"/>
            <a:ext cx="4190734" cy="365125"/>
          </a:xfrm>
          <a:prstGeom prst="rect">
            <a:avLst/>
          </a:prstGeom>
        </p:spPr>
        <p:txBody>
          <a:bodyPr anchor="ctr"/>
          <a:lstStyle>
            <a:lvl1pPr algn="ctr">
              <a:defRPr sz="1200">
                <a:solidFill>
                  <a:schemeClr val="bg1"/>
                </a:solidFill>
              </a:defRPr>
            </a:lvl1pPr>
          </a:lstStyle>
          <a:p>
            <a:r>
              <a:rPr lang="en-US" dirty="0">
                <a:solidFill>
                  <a:srgbClr val="FFFFFF"/>
                </a:solidFill>
              </a:rPr>
              <a:t>Minnesota Housing | mnhousing.gov</a:t>
            </a:r>
          </a:p>
        </p:txBody>
      </p:sp>
      <p:sp>
        <p:nvSpPr>
          <p:cNvPr id="9" name="Slide Number Placeholder 6"/>
          <p:cNvSpPr>
            <a:spLocks noGrp="1"/>
          </p:cNvSpPr>
          <p:nvPr>
            <p:ph type="sldNum" sz="quarter" idx="12"/>
          </p:nvPr>
        </p:nvSpPr>
        <p:spPr>
          <a:xfrm>
            <a:off x="7418358" y="6356448"/>
            <a:ext cx="1097001"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2091180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2" y="152400"/>
            <a:ext cx="7886700" cy="914400"/>
          </a:xfrm>
        </p:spPr>
        <p:txBody>
          <a:bodyPr>
            <a:normAutofit/>
          </a:bodyPr>
          <a:lstStyle>
            <a:lvl1pPr algn="r">
              <a:defRPr sz="3600">
                <a:solidFill>
                  <a:schemeClr val="accent2"/>
                </a:solidFill>
              </a:defRPr>
            </a:lvl1pPr>
          </a:lstStyle>
          <a:p>
            <a:r>
              <a:rPr lang="en-US" dirty="0"/>
              <a:t>Click to edit title</a:t>
            </a:r>
          </a:p>
        </p:txBody>
      </p:sp>
      <p:sp>
        <p:nvSpPr>
          <p:cNvPr id="11" name="Text Placeholder 3"/>
          <p:cNvSpPr>
            <a:spLocks noGrp="1"/>
          </p:cNvSpPr>
          <p:nvPr>
            <p:ph type="body" sz="quarter" idx="13"/>
          </p:nvPr>
        </p:nvSpPr>
        <p:spPr>
          <a:xfrm>
            <a:off x="611922" y="1365325"/>
            <a:ext cx="7916772"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0162" y="3222706"/>
            <a:ext cx="7040603"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a:xfrm>
            <a:off x="1030098" y="3771992"/>
            <a:ext cx="6965428" cy="4733889"/>
          </a:xfrm>
        </p:spPr>
        <p:txBody>
          <a:bodyPr/>
          <a:lstStyle>
            <a:lvl1pPr>
              <a:defRPr/>
            </a:lvl1pPr>
          </a:lstStyle>
          <a:p>
            <a:r>
              <a:rPr lang="en-US" dirty="0"/>
              <a:t>Click icon to insert screenshot</a:t>
            </a:r>
          </a:p>
        </p:txBody>
      </p:sp>
      <p:sp>
        <p:nvSpPr>
          <p:cNvPr id="6" name="Date Placeholder 3"/>
          <p:cNvSpPr>
            <a:spLocks noGrp="1"/>
          </p:cNvSpPr>
          <p:nvPr>
            <p:ph type="dt" sz="half" idx="11"/>
          </p:nvPr>
        </p:nvSpPr>
        <p:spPr>
          <a:xfrm>
            <a:off x="628717" y="6356448"/>
            <a:ext cx="1018942" cy="365125"/>
          </a:xfrm>
        </p:spPr>
        <p:txBody>
          <a:bodyPr/>
          <a:lstStyle/>
          <a:p>
            <a:fld id="{3DE9EC96-BDF0-4A6F-A050-419AF72E0919}" type="datetime1">
              <a:rPr lang="en-US" smtClean="0">
                <a:solidFill>
                  <a:srgbClr val="000000"/>
                </a:solidFill>
              </a:rPr>
              <a:t>11/4/2020</a:t>
            </a:fld>
            <a:endParaRPr lang="en-US" dirty="0">
              <a:solidFill>
                <a:srgbClr val="000000"/>
              </a:solidFill>
            </a:endParaRPr>
          </a:p>
        </p:txBody>
      </p:sp>
      <p:sp>
        <p:nvSpPr>
          <p:cNvPr id="7" name="Footer Placeholder 4"/>
          <p:cNvSpPr>
            <a:spLocks noGrp="1"/>
          </p:cNvSpPr>
          <p:nvPr>
            <p:ph type="ftr" sz="quarter" idx="3"/>
          </p:nvPr>
        </p:nvSpPr>
        <p:spPr>
          <a:xfrm>
            <a:off x="2476672" y="6356444"/>
            <a:ext cx="4190734" cy="365125"/>
          </a:xfrm>
          <a:prstGeom prst="rect">
            <a:avLst/>
          </a:prstGeom>
        </p:spPr>
        <p:txBody>
          <a:bodyPr anchor="ctr"/>
          <a:lstStyle>
            <a:lvl1pPr algn="ctr">
              <a:defRPr sz="1200">
                <a:solidFill>
                  <a:schemeClr val="tx2"/>
                </a:solidFill>
              </a:defRPr>
            </a:lvl1pPr>
          </a:lstStyle>
          <a:p>
            <a:r>
              <a:rPr lang="en-US" dirty="0">
                <a:solidFill>
                  <a:srgbClr val="000000"/>
                </a:solidFill>
              </a:rPr>
              <a:t>Minnesota Housing | mnhousing.gov</a:t>
            </a:r>
          </a:p>
        </p:txBody>
      </p:sp>
      <p:sp>
        <p:nvSpPr>
          <p:cNvPr id="8" name="Slide Number Placeholder 5"/>
          <p:cNvSpPr>
            <a:spLocks noGrp="1"/>
          </p:cNvSpPr>
          <p:nvPr>
            <p:ph type="sldNum" sz="quarter" idx="12"/>
          </p:nvPr>
        </p:nvSpPr>
        <p:spPr>
          <a:xfrm>
            <a:off x="7418358" y="6356448"/>
            <a:ext cx="1097001" cy="365125"/>
          </a:xfrm>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6527468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11992" y="287065"/>
            <a:ext cx="2641445" cy="2734915"/>
          </a:xfrm>
        </p:spPr>
        <p:txBody>
          <a:bodyPr/>
          <a:lstStyle>
            <a:lvl1pPr>
              <a:defRPr>
                <a:solidFill>
                  <a:schemeClr val="accent1"/>
                </a:solidFill>
              </a:defRPr>
            </a:lvl1pPr>
          </a:lstStyle>
          <a:p>
            <a:r>
              <a:rPr lang="en-US" dirty="0"/>
              <a:t>Click to edit title</a:t>
            </a:r>
          </a:p>
        </p:txBody>
      </p:sp>
      <p:sp>
        <p:nvSpPr>
          <p:cNvPr id="4" name="Text Placeholder 3"/>
          <p:cNvSpPr>
            <a:spLocks noGrp="1"/>
          </p:cNvSpPr>
          <p:nvPr>
            <p:ph type="body" sz="quarter" idx="11"/>
          </p:nvPr>
        </p:nvSpPr>
        <p:spPr>
          <a:xfrm>
            <a:off x="612051" y="3211633"/>
            <a:ext cx="2641387"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32590" y="504953"/>
            <a:ext cx="721419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a:xfrm>
            <a:off x="3732660" y="1067567"/>
            <a:ext cx="7137161" cy="4850604"/>
          </a:xfrm>
        </p:spPr>
        <p:txBody>
          <a:bodyPr/>
          <a:lstStyle>
            <a:lvl1pPr>
              <a:defRPr/>
            </a:lvl1pPr>
          </a:lstStyle>
          <a:p>
            <a:r>
              <a:rPr lang="en-US" dirty="0"/>
              <a:t>Click icon to insert screenshot</a:t>
            </a:r>
          </a:p>
        </p:txBody>
      </p:sp>
      <p:sp>
        <p:nvSpPr>
          <p:cNvPr id="10" name="Date Placeholder 4"/>
          <p:cNvSpPr>
            <a:spLocks noGrp="1"/>
          </p:cNvSpPr>
          <p:nvPr>
            <p:ph type="dt" sz="half" idx="12"/>
          </p:nvPr>
        </p:nvSpPr>
        <p:spPr>
          <a:xfrm>
            <a:off x="628717" y="6356448"/>
            <a:ext cx="1018942" cy="365125"/>
          </a:xfrm>
        </p:spPr>
        <p:txBody>
          <a:bodyPr/>
          <a:lstStyle/>
          <a:p>
            <a:fld id="{90ED9D4B-506E-42C8-96A1-22EBFDB0114D}" type="datetime1">
              <a:rPr lang="en-US" smtClean="0">
                <a:solidFill>
                  <a:srgbClr val="000000"/>
                </a:solidFill>
              </a:rPr>
              <a:t>11/4/2020</a:t>
            </a:fld>
            <a:endParaRPr lang="en-US" dirty="0">
              <a:solidFill>
                <a:srgbClr val="000000"/>
              </a:solidFill>
            </a:endParaRPr>
          </a:p>
        </p:txBody>
      </p:sp>
      <p:sp>
        <p:nvSpPr>
          <p:cNvPr id="7" name="Footer Placeholder 4"/>
          <p:cNvSpPr>
            <a:spLocks noGrp="1"/>
          </p:cNvSpPr>
          <p:nvPr>
            <p:ph type="ftr" sz="quarter" idx="3"/>
          </p:nvPr>
        </p:nvSpPr>
        <p:spPr>
          <a:xfrm>
            <a:off x="2476672" y="6356444"/>
            <a:ext cx="4190734" cy="365125"/>
          </a:xfrm>
          <a:prstGeom prst="rect">
            <a:avLst/>
          </a:prstGeom>
        </p:spPr>
        <p:txBody>
          <a:bodyPr anchor="ctr"/>
          <a:lstStyle>
            <a:lvl1pPr algn="ctr">
              <a:defRPr sz="1200">
                <a:solidFill>
                  <a:schemeClr val="tx2"/>
                </a:solidFill>
              </a:defRPr>
            </a:lvl1pPr>
          </a:lstStyle>
          <a:p>
            <a:r>
              <a:rPr lang="en-US" dirty="0">
                <a:solidFill>
                  <a:srgbClr val="000000"/>
                </a:solidFill>
              </a:rPr>
              <a:t>Minnesota Housing | mnhousing.gov</a:t>
            </a:r>
          </a:p>
        </p:txBody>
      </p:sp>
      <p:sp>
        <p:nvSpPr>
          <p:cNvPr id="11" name="Slide Number Placeholder 6"/>
          <p:cNvSpPr>
            <a:spLocks noGrp="1"/>
          </p:cNvSpPr>
          <p:nvPr>
            <p:ph type="sldNum" sz="quarter" idx="13"/>
          </p:nvPr>
        </p:nvSpPr>
        <p:spPr>
          <a:xfrm>
            <a:off x="7418358" y="6356448"/>
            <a:ext cx="1097001" cy="365125"/>
          </a:xfrm>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480338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628652" y="152400"/>
            <a:ext cx="7886700" cy="914400"/>
          </a:xfrm>
        </p:spPr>
        <p:txBody>
          <a:bodyPr>
            <a:normAutofit/>
          </a:bodyPr>
          <a:lstStyle>
            <a:lvl1pPr algn="r">
              <a:defRPr sz="3600">
                <a:solidFill>
                  <a:schemeClr val="accent1"/>
                </a:solidFill>
              </a:defRPr>
            </a:lvl1pPr>
          </a:lstStyle>
          <a:p>
            <a:r>
              <a:rPr lang="en-US" dirty="0"/>
              <a:t>Click to edit title</a:t>
            </a:r>
          </a:p>
        </p:txBody>
      </p:sp>
      <p:sp>
        <p:nvSpPr>
          <p:cNvPr id="7" name="Text Placeholder 3"/>
          <p:cNvSpPr>
            <a:spLocks noGrp="1"/>
          </p:cNvSpPr>
          <p:nvPr>
            <p:ph type="body" sz="quarter" idx="11"/>
          </p:nvPr>
        </p:nvSpPr>
        <p:spPr>
          <a:xfrm>
            <a:off x="611922" y="1365325"/>
            <a:ext cx="7916772"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0162" y="3222706"/>
            <a:ext cx="7040603"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a:xfrm>
            <a:off x="1030098" y="3771992"/>
            <a:ext cx="6965428" cy="4733889"/>
          </a:xfrm>
        </p:spPr>
        <p:txBody>
          <a:bodyPr/>
          <a:lstStyle>
            <a:lvl1pPr>
              <a:defRPr/>
            </a:lvl1pPr>
          </a:lstStyle>
          <a:p>
            <a:r>
              <a:rPr lang="en-US" dirty="0"/>
              <a:t>Click icon to insert screenshot</a:t>
            </a:r>
          </a:p>
        </p:txBody>
      </p:sp>
      <p:sp>
        <p:nvSpPr>
          <p:cNvPr id="9" name="Date Placeholder 3"/>
          <p:cNvSpPr>
            <a:spLocks noGrp="1"/>
          </p:cNvSpPr>
          <p:nvPr>
            <p:ph type="dt" sz="half" idx="12"/>
          </p:nvPr>
        </p:nvSpPr>
        <p:spPr>
          <a:xfrm>
            <a:off x="628717" y="6356448"/>
            <a:ext cx="1018942" cy="365125"/>
          </a:xfrm>
        </p:spPr>
        <p:txBody>
          <a:bodyPr/>
          <a:lstStyle/>
          <a:p>
            <a:fld id="{913DEB24-B315-4189-8A30-B0594650B6FF}" type="datetime1">
              <a:rPr lang="en-US" smtClean="0">
                <a:solidFill>
                  <a:srgbClr val="000000"/>
                </a:solidFill>
              </a:rPr>
              <a:t>11/4/2020</a:t>
            </a:fld>
            <a:endParaRPr lang="en-US" dirty="0">
              <a:solidFill>
                <a:srgbClr val="000000"/>
              </a:solidFill>
            </a:endParaRPr>
          </a:p>
        </p:txBody>
      </p:sp>
      <p:sp>
        <p:nvSpPr>
          <p:cNvPr id="10" name="Footer Placeholder 4"/>
          <p:cNvSpPr>
            <a:spLocks noGrp="1"/>
          </p:cNvSpPr>
          <p:nvPr>
            <p:ph type="ftr" sz="quarter" idx="3"/>
          </p:nvPr>
        </p:nvSpPr>
        <p:spPr>
          <a:xfrm>
            <a:off x="2476672" y="6356444"/>
            <a:ext cx="4190734" cy="365125"/>
          </a:xfrm>
          <a:prstGeom prst="rect">
            <a:avLst/>
          </a:prstGeom>
        </p:spPr>
        <p:txBody>
          <a:bodyPr anchor="ctr"/>
          <a:lstStyle>
            <a:lvl1pPr algn="ctr">
              <a:defRPr sz="1200">
                <a:solidFill>
                  <a:schemeClr val="tx2"/>
                </a:solidFill>
              </a:defRPr>
            </a:lvl1pPr>
          </a:lstStyle>
          <a:p>
            <a:r>
              <a:rPr lang="en-US" dirty="0">
                <a:solidFill>
                  <a:srgbClr val="000000"/>
                </a:solidFill>
              </a:rPr>
              <a:t>Minnesota Housing | mnhousing.gov</a:t>
            </a:r>
          </a:p>
        </p:txBody>
      </p:sp>
      <p:sp>
        <p:nvSpPr>
          <p:cNvPr id="11" name="Slide Number Placeholder 5"/>
          <p:cNvSpPr>
            <a:spLocks noGrp="1"/>
          </p:cNvSpPr>
          <p:nvPr>
            <p:ph type="sldNum" sz="quarter" idx="13"/>
          </p:nvPr>
        </p:nvSpPr>
        <p:spPr>
          <a:xfrm>
            <a:off x="7418358" y="6356448"/>
            <a:ext cx="1097001" cy="365125"/>
          </a:xfrm>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7068691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611992" y="287065"/>
            <a:ext cx="2641445" cy="2734915"/>
          </a:xfrm>
        </p:spPr>
        <p:txBody>
          <a:bodyPr/>
          <a:lstStyle>
            <a:lvl1pPr>
              <a:defRPr b="0">
                <a:solidFill>
                  <a:schemeClr val="accent2"/>
                </a:solidFill>
              </a:defRPr>
            </a:lvl1pPr>
          </a:lstStyle>
          <a:p>
            <a:r>
              <a:rPr lang="en-US" dirty="0"/>
              <a:t>Click to edit title</a:t>
            </a:r>
          </a:p>
        </p:txBody>
      </p:sp>
      <p:sp>
        <p:nvSpPr>
          <p:cNvPr id="16" name="Text Placeholder 3"/>
          <p:cNvSpPr>
            <a:spLocks noGrp="1"/>
          </p:cNvSpPr>
          <p:nvPr>
            <p:ph type="body" sz="quarter" idx="13"/>
          </p:nvPr>
        </p:nvSpPr>
        <p:spPr>
          <a:xfrm>
            <a:off x="612051" y="3211633"/>
            <a:ext cx="2641387"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34641" y="434862"/>
            <a:ext cx="5121497"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a:xfrm>
            <a:off x="3732595" y="692004"/>
            <a:ext cx="4725589" cy="3411537"/>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a:xfrm>
            <a:off x="628717" y="6356448"/>
            <a:ext cx="1018942" cy="365125"/>
          </a:xfrm>
        </p:spPr>
        <p:txBody>
          <a:bodyPr/>
          <a:lstStyle>
            <a:lvl1pPr>
              <a:defRPr>
                <a:solidFill>
                  <a:schemeClr val="bg1"/>
                </a:solidFill>
              </a:defRPr>
            </a:lvl1pPr>
          </a:lstStyle>
          <a:p>
            <a:fld id="{B8665B77-3094-45D7-84D4-F1517A9CD0CF}" type="datetime1">
              <a:rPr lang="en-US" smtClean="0">
                <a:solidFill>
                  <a:srgbClr val="FFFFFF"/>
                </a:solidFill>
              </a:rPr>
              <a:t>11/4/2020</a:t>
            </a:fld>
            <a:endParaRPr lang="en-US" dirty="0">
              <a:solidFill>
                <a:srgbClr val="FFFFFF"/>
              </a:solidFill>
            </a:endParaRPr>
          </a:p>
        </p:txBody>
      </p:sp>
      <p:sp>
        <p:nvSpPr>
          <p:cNvPr id="9" name="Footer Placeholder 4"/>
          <p:cNvSpPr>
            <a:spLocks noGrp="1"/>
          </p:cNvSpPr>
          <p:nvPr>
            <p:ph type="ftr" sz="quarter" idx="3"/>
          </p:nvPr>
        </p:nvSpPr>
        <p:spPr>
          <a:xfrm>
            <a:off x="2476672" y="6356444"/>
            <a:ext cx="4190734" cy="365125"/>
          </a:xfrm>
          <a:prstGeom prst="rect">
            <a:avLst/>
          </a:prstGeom>
        </p:spPr>
        <p:txBody>
          <a:bodyPr anchor="ctr"/>
          <a:lstStyle>
            <a:lvl1pPr algn="ctr">
              <a:defRPr sz="1200">
                <a:solidFill>
                  <a:schemeClr val="bg1"/>
                </a:solidFill>
              </a:defRPr>
            </a:lvl1pPr>
          </a:lstStyle>
          <a:p>
            <a:r>
              <a:rPr lang="en-US" dirty="0">
                <a:solidFill>
                  <a:srgbClr val="FFFFFF"/>
                </a:solidFill>
              </a:rPr>
              <a:t>Minnesota Housing | mnhousing.gov</a:t>
            </a:r>
          </a:p>
        </p:txBody>
      </p:sp>
      <p:sp>
        <p:nvSpPr>
          <p:cNvPr id="11" name="Slide Number Placeholder 6"/>
          <p:cNvSpPr>
            <a:spLocks noGrp="1"/>
          </p:cNvSpPr>
          <p:nvPr>
            <p:ph type="sldNum" sz="quarter" idx="12"/>
          </p:nvPr>
        </p:nvSpPr>
        <p:spPr>
          <a:xfrm>
            <a:off x="7418358" y="6356448"/>
            <a:ext cx="1097001"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2547165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611992" y="287065"/>
            <a:ext cx="2641445" cy="2734915"/>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a:xfrm>
            <a:off x="612051" y="3211633"/>
            <a:ext cx="2641387"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32590" y="504953"/>
            <a:ext cx="721419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3732660" y="1067567"/>
            <a:ext cx="7137161" cy="4850604"/>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a:xfrm>
            <a:off x="628717" y="6356448"/>
            <a:ext cx="1018942" cy="365125"/>
          </a:xfrm>
        </p:spPr>
        <p:txBody>
          <a:bodyPr/>
          <a:lstStyle>
            <a:lvl1pPr>
              <a:defRPr>
                <a:solidFill>
                  <a:schemeClr val="bg1"/>
                </a:solidFill>
              </a:defRPr>
            </a:lvl1pPr>
          </a:lstStyle>
          <a:p>
            <a:fld id="{CBBD8E72-2EA5-4329-9974-C26A5F5087C4}" type="datetime1">
              <a:rPr lang="en-US" smtClean="0">
                <a:solidFill>
                  <a:srgbClr val="FFFFFF"/>
                </a:solidFill>
              </a:rPr>
              <a:t>11/4/2020</a:t>
            </a:fld>
            <a:endParaRPr lang="en-US" dirty="0">
              <a:solidFill>
                <a:srgbClr val="FFFFFF"/>
              </a:solidFill>
            </a:endParaRPr>
          </a:p>
        </p:txBody>
      </p:sp>
      <p:sp>
        <p:nvSpPr>
          <p:cNvPr id="9" name="Footer Placeholder 4"/>
          <p:cNvSpPr>
            <a:spLocks noGrp="1"/>
          </p:cNvSpPr>
          <p:nvPr>
            <p:ph type="ftr" sz="quarter" idx="3"/>
          </p:nvPr>
        </p:nvSpPr>
        <p:spPr>
          <a:xfrm>
            <a:off x="2476672" y="6356444"/>
            <a:ext cx="4190734" cy="365125"/>
          </a:xfrm>
          <a:prstGeom prst="rect">
            <a:avLst/>
          </a:prstGeom>
        </p:spPr>
        <p:txBody>
          <a:bodyPr anchor="ctr"/>
          <a:lstStyle>
            <a:lvl1pPr algn="ctr">
              <a:defRPr sz="1200">
                <a:solidFill>
                  <a:schemeClr val="bg1"/>
                </a:solidFill>
              </a:defRPr>
            </a:lvl1pPr>
          </a:lstStyle>
          <a:p>
            <a:r>
              <a:rPr lang="en-US" dirty="0">
                <a:solidFill>
                  <a:srgbClr val="FFFFFF"/>
                </a:solidFill>
              </a:rPr>
              <a:t>Minnesota Housing | mnhousing.gov</a:t>
            </a:r>
          </a:p>
        </p:txBody>
      </p:sp>
      <p:sp>
        <p:nvSpPr>
          <p:cNvPr id="11" name="Slide Number Placeholder 6"/>
          <p:cNvSpPr>
            <a:spLocks noGrp="1"/>
          </p:cNvSpPr>
          <p:nvPr>
            <p:ph type="sldNum" sz="quarter" idx="12"/>
          </p:nvPr>
        </p:nvSpPr>
        <p:spPr>
          <a:xfrm>
            <a:off x="7418358" y="6356448"/>
            <a:ext cx="1097001"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40890969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628652" y="152400"/>
            <a:ext cx="7886700" cy="914400"/>
          </a:xfrm>
        </p:spPr>
        <p:txBody>
          <a:bodyPr>
            <a:normAutofit/>
          </a:bodyPr>
          <a:lstStyle>
            <a:lvl1pPr algn="r">
              <a:defRPr sz="3600">
                <a:solidFill>
                  <a:schemeClr val="accent2"/>
                </a:solidFill>
              </a:defRPr>
            </a:lvl1pPr>
          </a:lstStyle>
          <a:p>
            <a:r>
              <a:rPr lang="en-US" dirty="0"/>
              <a:t>Click to edit title</a:t>
            </a:r>
          </a:p>
        </p:txBody>
      </p:sp>
      <p:sp>
        <p:nvSpPr>
          <p:cNvPr id="14" name="Text Placeholder 3"/>
          <p:cNvSpPr>
            <a:spLocks noGrp="1"/>
          </p:cNvSpPr>
          <p:nvPr>
            <p:ph type="body" sz="quarter" idx="13"/>
          </p:nvPr>
        </p:nvSpPr>
        <p:spPr>
          <a:xfrm>
            <a:off x="611922" y="1365325"/>
            <a:ext cx="7916772"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0162" y="3222706"/>
            <a:ext cx="7040603"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1030098" y="3771992"/>
            <a:ext cx="6965428" cy="4733889"/>
          </a:xfrm>
        </p:spPr>
        <p:txBody>
          <a:bodyPr/>
          <a:lstStyle>
            <a:lvl1pPr>
              <a:defRPr/>
            </a:lvl1pPr>
          </a:lstStyle>
          <a:p>
            <a:r>
              <a:rPr lang="en-US" dirty="0"/>
              <a:t>Click icon to insert screenshot</a:t>
            </a:r>
          </a:p>
        </p:txBody>
      </p:sp>
      <p:sp>
        <p:nvSpPr>
          <p:cNvPr id="6" name="Date Placeholder 3"/>
          <p:cNvSpPr>
            <a:spLocks noGrp="1"/>
          </p:cNvSpPr>
          <p:nvPr>
            <p:ph type="dt" sz="half" idx="11"/>
          </p:nvPr>
        </p:nvSpPr>
        <p:spPr>
          <a:xfrm>
            <a:off x="628717" y="6356448"/>
            <a:ext cx="1018942" cy="365125"/>
          </a:xfrm>
        </p:spPr>
        <p:txBody>
          <a:bodyPr/>
          <a:lstStyle/>
          <a:p>
            <a:fld id="{029807DA-D308-4CDC-A4DA-012BC802C3BD}" type="datetime1">
              <a:rPr lang="en-US" smtClean="0">
                <a:solidFill>
                  <a:srgbClr val="000000"/>
                </a:solidFill>
              </a:rPr>
              <a:t>11/4/2020</a:t>
            </a:fld>
            <a:endParaRPr lang="en-US" dirty="0">
              <a:solidFill>
                <a:srgbClr val="000000"/>
              </a:solidFill>
            </a:endParaRPr>
          </a:p>
        </p:txBody>
      </p:sp>
      <p:sp>
        <p:nvSpPr>
          <p:cNvPr id="7" name="Footer Placeholder 4"/>
          <p:cNvSpPr>
            <a:spLocks noGrp="1"/>
          </p:cNvSpPr>
          <p:nvPr>
            <p:ph type="ftr" sz="quarter" idx="3"/>
          </p:nvPr>
        </p:nvSpPr>
        <p:spPr>
          <a:xfrm>
            <a:off x="2476672" y="6356444"/>
            <a:ext cx="4190734" cy="365125"/>
          </a:xfrm>
          <a:prstGeom prst="rect">
            <a:avLst/>
          </a:prstGeom>
        </p:spPr>
        <p:txBody>
          <a:bodyPr anchor="ctr"/>
          <a:lstStyle>
            <a:lvl1pPr algn="ctr">
              <a:defRPr sz="1200">
                <a:solidFill>
                  <a:schemeClr val="tx2"/>
                </a:solidFill>
              </a:defRPr>
            </a:lvl1pPr>
          </a:lstStyle>
          <a:p>
            <a:r>
              <a:rPr lang="en-US" dirty="0">
                <a:solidFill>
                  <a:srgbClr val="000000"/>
                </a:solidFill>
              </a:rPr>
              <a:t>Minnesota Housing | mnhousing.gov</a:t>
            </a:r>
          </a:p>
        </p:txBody>
      </p:sp>
      <p:sp>
        <p:nvSpPr>
          <p:cNvPr id="8" name="Slide Number Placeholder 5"/>
          <p:cNvSpPr>
            <a:spLocks noGrp="1"/>
          </p:cNvSpPr>
          <p:nvPr>
            <p:ph type="sldNum" sz="quarter" idx="12"/>
          </p:nvPr>
        </p:nvSpPr>
        <p:spPr>
          <a:xfrm>
            <a:off x="7418358" y="6356448"/>
            <a:ext cx="1097001" cy="365125"/>
          </a:xfrm>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6599894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a:xfrm>
            <a:off x="650166" y="601819"/>
            <a:ext cx="78867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6" tIns="45703" rIns="91406" bIns="45703" rtlCol="0" anchor="ctr"/>
          <a:lstStyle/>
          <a:p>
            <a:pPr algn="ctr"/>
            <a:endParaRPr lang="en-US" dirty="0">
              <a:solidFill>
                <a:srgbClr val="FFFFFF"/>
              </a:solidFill>
            </a:endParaRPr>
          </a:p>
        </p:txBody>
      </p:sp>
      <p:sp>
        <p:nvSpPr>
          <p:cNvPr id="7" name="Title 1"/>
          <p:cNvSpPr>
            <a:spLocks noGrp="1"/>
          </p:cNvSpPr>
          <p:nvPr>
            <p:ph type="title" hasCustomPrompt="1"/>
          </p:nvPr>
        </p:nvSpPr>
        <p:spPr>
          <a:xfrm>
            <a:off x="1040805" y="1438604"/>
            <a:ext cx="7116185" cy="2219093"/>
          </a:xfrm>
        </p:spPr>
        <p:txBody>
          <a:bodyPr>
            <a:noAutofit/>
          </a:bodyPr>
          <a:lstStyle>
            <a:lvl1pPr algn="ctr">
              <a:tabLst>
                <a:tab pos="3768715" algn="l"/>
              </a:tabLst>
              <a:defRPr sz="5000" baseline="0">
                <a:solidFill>
                  <a:schemeClr val="accent1"/>
                </a:solidFill>
              </a:defRPr>
            </a:lvl1pPr>
          </a:lstStyle>
          <a:p>
            <a:r>
              <a:rPr lang="en-US" dirty="0"/>
              <a:t>“Click to edit quote.”</a:t>
            </a:r>
          </a:p>
        </p:txBody>
      </p:sp>
      <p:sp>
        <p:nvSpPr>
          <p:cNvPr id="8" name="Text Placeholder 6"/>
          <p:cNvSpPr>
            <a:spLocks noGrp="1"/>
          </p:cNvSpPr>
          <p:nvPr>
            <p:ph type="body" sz="quarter" idx="13" hasCustomPrompt="1"/>
          </p:nvPr>
        </p:nvSpPr>
        <p:spPr>
          <a:xfrm>
            <a:off x="1040805" y="4126513"/>
            <a:ext cx="711618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0" name="Date Placeholder 4"/>
          <p:cNvSpPr>
            <a:spLocks noGrp="1"/>
          </p:cNvSpPr>
          <p:nvPr>
            <p:ph type="dt" sz="half" idx="11"/>
          </p:nvPr>
        </p:nvSpPr>
        <p:spPr>
          <a:xfrm>
            <a:off x="628717" y="6356448"/>
            <a:ext cx="1018942" cy="365125"/>
          </a:xfrm>
        </p:spPr>
        <p:txBody>
          <a:bodyPr/>
          <a:lstStyle>
            <a:lvl1pPr>
              <a:defRPr>
                <a:solidFill>
                  <a:schemeClr val="bg1"/>
                </a:solidFill>
              </a:defRPr>
            </a:lvl1pPr>
          </a:lstStyle>
          <a:p>
            <a:fld id="{5189CC8B-400C-4A31-9AE8-411B01C41312}" type="datetime1">
              <a:rPr lang="en-US" smtClean="0">
                <a:solidFill>
                  <a:srgbClr val="FFFFFF"/>
                </a:solidFill>
              </a:rPr>
              <a:t>11/4/2020</a:t>
            </a:fld>
            <a:endParaRPr lang="en-US" dirty="0">
              <a:solidFill>
                <a:srgbClr val="FFFFFF"/>
              </a:solidFill>
            </a:endParaRPr>
          </a:p>
        </p:txBody>
      </p:sp>
      <p:sp>
        <p:nvSpPr>
          <p:cNvPr id="9" name="Footer Placeholder 4"/>
          <p:cNvSpPr>
            <a:spLocks noGrp="1"/>
          </p:cNvSpPr>
          <p:nvPr>
            <p:ph type="ftr" sz="quarter" idx="3"/>
          </p:nvPr>
        </p:nvSpPr>
        <p:spPr>
          <a:xfrm>
            <a:off x="2476672" y="6356444"/>
            <a:ext cx="4190734" cy="365125"/>
          </a:xfrm>
          <a:prstGeom prst="rect">
            <a:avLst/>
          </a:prstGeom>
        </p:spPr>
        <p:txBody>
          <a:bodyPr anchor="ctr"/>
          <a:lstStyle>
            <a:lvl1pPr algn="ctr">
              <a:defRPr sz="1200">
                <a:solidFill>
                  <a:schemeClr val="bg1"/>
                </a:solidFill>
              </a:defRPr>
            </a:lvl1pPr>
          </a:lstStyle>
          <a:p>
            <a:r>
              <a:rPr lang="en-US" dirty="0">
                <a:solidFill>
                  <a:srgbClr val="FFFFFF"/>
                </a:solidFill>
              </a:rPr>
              <a:t>Minnesota Housing | mnhousing.gov</a:t>
            </a:r>
          </a:p>
        </p:txBody>
      </p:sp>
      <p:sp>
        <p:nvSpPr>
          <p:cNvPr id="11" name="Slide Number Placeholder 6"/>
          <p:cNvSpPr>
            <a:spLocks noGrp="1"/>
          </p:cNvSpPr>
          <p:nvPr>
            <p:ph type="sldNum" sz="quarter" idx="12"/>
          </p:nvPr>
        </p:nvSpPr>
        <p:spPr>
          <a:xfrm>
            <a:off x="7418358" y="6356448"/>
            <a:ext cx="1097001"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4482749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a:xfrm>
            <a:off x="650166" y="601819"/>
            <a:ext cx="78867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6" tIns="45703" rIns="91406" bIns="45703" rtlCol="0" anchor="ctr"/>
          <a:lstStyle/>
          <a:p>
            <a:pPr algn="ctr"/>
            <a:endParaRPr lang="en-US" dirty="0">
              <a:solidFill>
                <a:srgbClr val="FFFFFF"/>
              </a:solidFill>
            </a:endParaRPr>
          </a:p>
        </p:txBody>
      </p:sp>
      <p:sp>
        <p:nvSpPr>
          <p:cNvPr id="14" name="Title 1"/>
          <p:cNvSpPr>
            <a:spLocks noGrp="1"/>
          </p:cNvSpPr>
          <p:nvPr>
            <p:ph type="title" hasCustomPrompt="1"/>
          </p:nvPr>
        </p:nvSpPr>
        <p:spPr>
          <a:xfrm>
            <a:off x="1040805" y="1438604"/>
            <a:ext cx="7116185" cy="2219093"/>
          </a:xfrm>
        </p:spPr>
        <p:txBody>
          <a:bodyPr>
            <a:noAutofit/>
          </a:bodyPr>
          <a:lstStyle>
            <a:lvl1pPr algn="ctr">
              <a:tabLst>
                <a:tab pos="3768715" algn="l"/>
              </a:tabLst>
              <a:defRPr sz="5000" baseline="0">
                <a:solidFill>
                  <a:schemeClr val="accent1"/>
                </a:solidFill>
              </a:defRPr>
            </a:lvl1pPr>
          </a:lstStyle>
          <a:p>
            <a:r>
              <a:rPr lang="en-US" dirty="0"/>
              <a:t>“Click to edit quote.”</a:t>
            </a:r>
          </a:p>
        </p:txBody>
      </p:sp>
      <p:sp>
        <p:nvSpPr>
          <p:cNvPr id="15" name="Text Placeholder 6"/>
          <p:cNvSpPr>
            <a:spLocks noGrp="1"/>
          </p:cNvSpPr>
          <p:nvPr>
            <p:ph type="body" sz="quarter" idx="13" hasCustomPrompt="1"/>
          </p:nvPr>
        </p:nvSpPr>
        <p:spPr>
          <a:xfrm>
            <a:off x="1040805" y="4126513"/>
            <a:ext cx="711618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6" name="Date Placeholder 4"/>
          <p:cNvSpPr>
            <a:spLocks noGrp="1"/>
          </p:cNvSpPr>
          <p:nvPr>
            <p:ph type="dt" sz="half" idx="11"/>
          </p:nvPr>
        </p:nvSpPr>
        <p:spPr>
          <a:xfrm>
            <a:off x="628717" y="6356448"/>
            <a:ext cx="1018942" cy="365125"/>
          </a:xfrm>
        </p:spPr>
        <p:txBody>
          <a:bodyPr/>
          <a:lstStyle>
            <a:lvl1pPr>
              <a:defRPr>
                <a:solidFill>
                  <a:schemeClr val="bg1"/>
                </a:solidFill>
              </a:defRPr>
            </a:lvl1pPr>
          </a:lstStyle>
          <a:p>
            <a:fld id="{62AA0D6D-3209-4D3A-8B3B-7497231A7916}" type="datetime1">
              <a:rPr lang="en-US" smtClean="0">
                <a:solidFill>
                  <a:srgbClr val="FFFFFF"/>
                </a:solidFill>
              </a:rPr>
              <a:t>11/4/2020</a:t>
            </a:fld>
            <a:endParaRPr lang="en-US" dirty="0">
              <a:solidFill>
                <a:srgbClr val="FFFFFF"/>
              </a:solidFill>
            </a:endParaRPr>
          </a:p>
        </p:txBody>
      </p:sp>
      <p:sp>
        <p:nvSpPr>
          <p:cNvPr id="18" name="Footer Placeholder 4"/>
          <p:cNvSpPr>
            <a:spLocks noGrp="1"/>
          </p:cNvSpPr>
          <p:nvPr>
            <p:ph type="ftr" sz="quarter" idx="3"/>
          </p:nvPr>
        </p:nvSpPr>
        <p:spPr>
          <a:xfrm>
            <a:off x="2476672" y="6356444"/>
            <a:ext cx="4190734" cy="365125"/>
          </a:xfrm>
          <a:prstGeom prst="rect">
            <a:avLst/>
          </a:prstGeom>
        </p:spPr>
        <p:txBody>
          <a:bodyPr anchor="ctr"/>
          <a:lstStyle>
            <a:lvl1pPr algn="ctr">
              <a:defRPr sz="1200">
                <a:solidFill>
                  <a:schemeClr val="bg1"/>
                </a:solidFill>
              </a:defRPr>
            </a:lvl1pPr>
          </a:lstStyle>
          <a:p>
            <a:r>
              <a:rPr lang="en-US" dirty="0">
                <a:solidFill>
                  <a:srgbClr val="FFFFFF"/>
                </a:solidFill>
              </a:rPr>
              <a:t>Minnesota Housing | mnhousing.gov</a:t>
            </a:r>
          </a:p>
        </p:txBody>
      </p:sp>
      <p:sp>
        <p:nvSpPr>
          <p:cNvPr id="19" name="Slide Number Placeholder 6"/>
          <p:cNvSpPr>
            <a:spLocks noGrp="1"/>
          </p:cNvSpPr>
          <p:nvPr>
            <p:ph type="sldNum" sz="quarter" idx="12"/>
          </p:nvPr>
        </p:nvSpPr>
        <p:spPr>
          <a:xfrm>
            <a:off x="7418358" y="6356448"/>
            <a:ext cx="1097001"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4246317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6" tIns="45703" rIns="91406" bIns="45703" rtlCol="0" anchor="ctr"/>
          <a:lstStyle/>
          <a:p>
            <a:pPr algn="ctr"/>
            <a:endParaRPr lang="en-US" dirty="0">
              <a:solidFill>
                <a:srgbClr val="003865"/>
              </a:solidFill>
            </a:endParaRPr>
          </a:p>
        </p:txBody>
      </p:sp>
      <p:sp>
        <p:nvSpPr>
          <p:cNvPr id="2" name="Title 1"/>
          <p:cNvSpPr>
            <a:spLocks noGrp="1"/>
          </p:cNvSpPr>
          <p:nvPr>
            <p:ph type="title" hasCustomPrompt="1"/>
          </p:nvPr>
        </p:nvSpPr>
        <p:spPr>
          <a:xfrm>
            <a:off x="628652" y="152400"/>
            <a:ext cx="7886700" cy="914400"/>
          </a:xfrm>
        </p:spPr>
        <p:txBody>
          <a:bodyPr>
            <a:normAutofit/>
          </a:bodyPr>
          <a:lstStyle>
            <a:lvl1pPr algn="r">
              <a:defRPr sz="3600">
                <a:solidFill>
                  <a:schemeClr val="bg1"/>
                </a:solidFill>
              </a:defRPr>
            </a:lvl1pPr>
          </a:lstStyle>
          <a:p>
            <a:r>
              <a:rPr lang="en-US" dirty="0"/>
              <a:t>Agenda</a:t>
            </a:r>
          </a:p>
        </p:txBody>
      </p:sp>
      <p:sp>
        <p:nvSpPr>
          <p:cNvPr id="12" name="Table Placeholder 9"/>
          <p:cNvSpPr>
            <a:spLocks noGrp="1"/>
          </p:cNvSpPr>
          <p:nvPr>
            <p:ph type="tbl" sz="quarter" idx="13"/>
          </p:nvPr>
        </p:nvSpPr>
        <p:spPr>
          <a:xfrm>
            <a:off x="628652" y="1335089"/>
            <a:ext cx="7886700" cy="4841875"/>
          </a:xfrm>
        </p:spPr>
        <p:txBody>
          <a:bodyPr/>
          <a:lstStyle/>
          <a:p>
            <a:r>
              <a:rPr lang="en-US" dirty="0"/>
              <a:t>Click icon to add table</a:t>
            </a:r>
          </a:p>
        </p:txBody>
      </p:sp>
      <p:sp>
        <p:nvSpPr>
          <p:cNvPr id="4" name="Date Placeholder 3"/>
          <p:cNvSpPr>
            <a:spLocks noGrp="1"/>
          </p:cNvSpPr>
          <p:nvPr>
            <p:ph type="dt" sz="half" idx="10"/>
          </p:nvPr>
        </p:nvSpPr>
        <p:spPr/>
        <p:txBody>
          <a:bodyPr/>
          <a:lstStyle/>
          <a:p>
            <a:fld id="{4F4B9CE6-B434-4EE0-AE76-0B63BD793C66}" type="datetime1">
              <a:rPr lang="en-US" smtClean="0">
                <a:solidFill>
                  <a:srgbClr val="000000"/>
                </a:solidFill>
              </a:rPr>
              <a:t>11/4/2020</a:t>
            </a:fld>
            <a:endParaRPr lang="en-US" dirty="0">
              <a:solidFill>
                <a:srgbClr val="000000"/>
              </a:solidFill>
            </a:endParaRPr>
          </a:p>
        </p:txBody>
      </p:sp>
      <p:sp>
        <p:nvSpPr>
          <p:cNvPr id="11" name="Footer Placeholder 4"/>
          <p:cNvSpPr>
            <a:spLocks noGrp="1"/>
          </p:cNvSpPr>
          <p:nvPr>
            <p:ph type="ftr" sz="quarter" idx="3"/>
          </p:nvPr>
        </p:nvSpPr>
        <p:spPr>
          <a:xfrm>
            <a:off x="2476672" y="6356444"/>
            <a:ext cx="4190734" cy="365125"/>
          </a:xfrm>
          <a:prstGeom prst="rect">
            <a:avLst/>
          </a:prstGeom>
        </p:spPr>
        <p:txBody>
          <a:bodyPr anchor="ctr"/>
          <a:lstStyle>
            <a:lvl1pPr algn="ctr">
              <a:defRPr sz="1200">
                <a:solidFill>
                  <a:schemeClr val="tx2"/>
                </a:solidFill>
              </a:defRPr>
            </a:lvl1pPr>
          </a:lstStyle>
          <a:p>
            <a:r>
              <a:rPr lang="en-US" dirty="0">
                <a:solidFill>
                  <a:srgbClr val="000000"/>
                </a:solidFill>
              </a:rPr>
              <a:t>Minnesota Housing </a:t>
            </a:r>
            <a:r>
              <a:rPr lang="en-US" dirty="0">
                <a:solidFill>
                  <a:srgbClr val="003865"/>
                </a:solidFill>
              </a:rPr>
              <a:t>|</a:t>
            </a:r>
            <a:r>
              <a:rPr lang="en-US" dirty="0">
                <a:solidFill>
                  <a:srgbClr val="000000"/>
                </a:solidFill>
              </a:rPr>
              <a:t> mnhousing.gov</a:t>
            </a: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9" name="Rectangle 8"/>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06" tIns="45703" rIns="91406" bIns="45703" rtlCol="0" anchor="ctr"/>
          <a:lstStyle/>
          <a:p>
            <a:pPr algn="ctr"/>
            <a:endParaRPr lang="en-US" dirty="0">
              <a:solidFill>
                <a:srgbClr val="FFFFFF"/>
              </a:solidFill>
            </a:endParaRPr>
          </a:p>
        </p:txBody>
      </p:sp>
    </p:spTree>
    <p:extLst>
      <p:ext uri="{BB962C8B-B14F-4D97-AF65-F5344CB8AC3E}">
        <p14:creationId xmlns:p14="http://schemas.microsoft.com/office/powerpoint/2010/main" val="8300339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9144000" cy="6858000"/>
          </a:xfrm>
        </p:spPr>
        <p:txBody>
          <a:bodyPr/>
          <a:lstStyle>
            <a:lvl1pPr>
              <a:defRPr>
                <a:solidFill>
                  <a:schemeClr val="tx2"/>
                </a:solidFill>
              </a:defRPr>
            </a:lvl1pPr>
          </a:lstStyle>
          <a:p>
            <a:r>
              <a:rPr lang="en-US" dirty="0"/>
              <a:t>Click icon to add picture</a:t>
            </a:r>
          </a:p>
        </p:txBody>
      </p:sp>
      <p:sp>
        <p:nvSpPr>
          <p:cNvPr id="2" name="Title 1"/>
          <p:cNvSpPr>
            <a:spLocks noGrp="1"/>
          </p:cNvSpPr>
          <p:nvPr>
            <p:ph type="title" hasCustomPrompt="1"/>
          </p:nvPr>
        </p:nvSpPr>
        <p:spPr>
          <a:xfrm>
            <a:off x="4609969" y="685800"/>
            <a:ext cx="4114800" cy="5486400"/>
          </a:xfrm>
          <a:prstGeom prst="ellipse">
            <a:avLst/>
          </a:prstGeom>
          <a:solidFill>
            <a:srgbClr val="003865">
              <a:alpha val="87843"/>
            </a:srgbClr>
          </a:solidFill>
        </p:spPr>
        <p:txBody>
          <a:bodyPr>
            <a:noAutofit/>
          </a:bodyPr>
          <a:lstStyle>
            <a:lvl1pPr algn="ctr">
              <a:tabLst>
                <a:tab pos="2340569" algn="l"/>
                <a:tab pos="3768715" algn="l"/>
              </a:tabLst>
              <a:defRPr sz="5500" baseline="0">
                <a:solidFill>
                  <a:schemeClr val="bg1"/>
                </a:solidFill>
              </a:defRPr>
            </a:lvl1pPr>
          </a:lstStyle>
          <a:p>
            <a:r>
              <a:rPr lang="en-US" dirty="0"/>
              <a:t>Click to edit title</a:t>
            </a:r>
          </a:p>
        </p:txBody>
      </p:sp>
      <p:sp>
        <p:nvSpPr>
          <p:cNvPr id="3" name="Date Placeholder 2"/>
          <p:cNvSpPr>
            <a:spLocks noGrp="1"/>
          </p:cNvSpPr>
          <p:nvPr>
            <p:ph type="dt" sz="half" idx="10"/>
          </p:nvPr>
        </p:nvSpPr>
        <p:spPr/>
        <p:txBody>
          <a:bodyPr/>
          <a:lstStyle>
            <a:lvl1pPr>
              <a:defRPr>
                <a:solidFill>
                  <a:schemeClr val="tx2"/>
                </a:solidFill>
              </a:defRPr>
            </a:lvl1pPr>
          </a:lstStyle>
          <a:p>
            <a:fld id="{17356A23-442C-49FA-A5E9-18CD968D15AC}" type="datetime1">
              <a:rPr lang="en-US" smtClean="0">
                <a:solidFill>
                  <a:srgbClr val="000000"/>
                </a:solidFill>
              </a:rPr>
              <a:t>11/4/2020</a:t>
            </a:fld>
            <a:endParaRPr lang="en-US" dirty="0">
              <a:solidFill>
                <a:srgbClr val="000000"/>
              </a:solidFill>
            </a:endParaRPr>
          </a:p>
        </p:txBody>
      </p:sp>
      <p:sp>
        <p:nvSpPr>
          <p:cNvPr id="5" name="Footer Placeholder 4"/>
          <p:cNvSpPr>
            <a:spLocks noGrp="1"/>
          </p:cNvSpPr>
          <p:nvPr>
            <p:ph type="ftr" sz="quarter" idx="12"/>
          </p:nvPr>
        </p:nvSpPr>
        <p:spPr/>
        <p:txBody>
          <a:bodyPr/>
          <a:lstStyle>
            <a:lvl1pPr>
              <a:defRPr>
                <a:solidFill>
                  <a:schemeClr val="tx2"/>
                </a:solidFill>
              </a:defRPr>
            </a:lvl1pPr>
          </a:lstStyle>
          <a:p>
            <a:r>
              <a:rPr lang="en-US" dirty="0">
                <a:solidFill>
                  <a:srgbClr val="000000"/>
                </a:solidFill>
              </a:rPr>
              <a:t>Minnesota Housing | mnhousing.gov</a:t>
            </a:r>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1611872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a:xfrm>
            <a:off x="0" y="0"/>
            <a:ext cx="9144000" cy="6858000"/>
          </a:xfrm>
        </p:spPr>
        <p:txBody>
          <a:bodyPr/>
          <a:lstStyle/>
          <a:p>
            <a:r>
              <a:rPr lang="en-US" dirty="0"/>
              <a:t>Click icon to add picture</a:t>
            </a:r>
          </a:p>
        </p:txBody>
      </p:sp>
      <p:sp>
        <p:nvSpPr>
          <p:cNvPr id="2" name="Title 1"/>
          <p:cNvSpPr>
            <a:spLocks noGrp="1"/>
          </p:cNvSpPr>
          <p:nvPr>
            <p:ph type="title" hasCustomPrompt="1"/>
          </p:nvPr>
        </p:nvSpPr>
        <p:spPr>
          <a:xfrm>
            <a:off x="4290306" y="912531"/>
            <a:ext cx="3496041" cy="4661388"/>
          </a:xfrm>
          <a:prstGeom prst="ellipse">
            <a:avLst/>
          </a:prstGeom>
          <a:solidFill>
            <a:srgbClr val="003865">
              <a:alpha val="87843"/>
            </a:srgbClr>
          </a:solidFill>
        </p:spPr>
        <p:txBody>
          <a:bodyPr>
            <a:noAutofit/>
          </a:bodyPr>
          <a:lstStyle>
            <a:lvl1pPr algn="ctr">
              <a:tabLst>
                <a:tab pos="3768715" algn="l"/>
              </a:tabLst>
              <a:defRPr sz="4500" baseline="0">
                <a:solidFill>
                  <a:schemeClr val="bg1"/>
                </a:solidFill>
              </a:defRPr>
            </a:lvl1pPr>
          </a:lstStyle>
          <a:p>
            <a:r>
              <a:rPr lang="en-US" dirty="0"/>
              <a:t>Click to edit title</a:t>
            </a:r>
          </a:p>
        </p:txBody>
      </p:sp>
      <p:sp>
        <p:nvSpPr>
          <p:cNvPr id="9" name="Text Placeholder 7"/>
          <p:cNvSpPr>
            <a:spLocks noGrp="1"/>
          </p:cNvSpPr>
          <p:nvPr>
            <p:ph type="body" sz="quarter" idx="14" hasCustomPrompt="1"/>
          </p:nvPr>
        </p:nvSpPr>
        <p:spPr>
          <a:xfrm>
            <a:off x="7158621" y="524010"/>
            <a:ext cx="1616475"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a:t>Second Point</a:t>
            </a:r>
          </a:p>
        </p:txBody>
      </p:sp>
      <p:sp>
        <p:nvSpPr>
          <p:cNvPr id="8" name="Text Placeholder 7"/>
          <p:cNvSpPr>
            <a:spLocks noGrp="1"/>
          </p:cNvSpPr>
          <p:nvPr>
            <p:ph type="body" sz="quarter" idx="13" hasCustomPrompt="1"/>
          </p:nvPr>
        </p:nvSpPr>
        <p:spPr>
          <a:xfrm>
            <a:off x="6938251" y="3581845"/>
            <a:ext cx="1978484" cy="2637979"/>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a:t>Third Point</a:t>
            </a:r>
          </a:p>
        </p:txBody>
      </p:sp>
      <p:sp>
        <p:nvSpPr>
          <p:cNvPr id="3" name="Date Placeholder 2"/>
          <p:cNvSpPr>
            <a:spLocks noGrp="1"/>
          </p:cNvSpPr>
          <p:nvPr>
            <p:ph type="dt" sz="half" idx="10"/>
          </p:nvPr>
        </p:nvSpPr>
        <p:spPr/>
        <p:txBody>
          <a:bodyPr/>
          <a:lstStyle>
            <a:lvl1pPr>
              <a:defRPr>
                <a:solidFill>
                  <a:schemeClr val="tx2"/>
                </a:solidFill>
              </a:defRPr>
            </a:lvl1pPr>
          </a:lstStyle>
          <a:p>
            <a:fld id="{1D599A37-77A4-400B-99B9-F5CBA3E7CBE3}" type="datetime1">
              <a:rPr lang="en-US" smtClean="0">
                <a:solidFill>
                  <a:srgbClr val="000000"/>
                </a:solidFill>
              </a:rPr>
              <a:t>11/4/2020</a:t>
            </a:fld>
            <a:endParaRPr lang="en-US" dirty="0">
              <a:solidFill>
                <a:srgbClr val="000000"/>
              </a:solidFill>
            </a:endParaRPr>
          </a:p>
        </p:txBody>
      </p:sp>
      <p:sp>
        <p:nvSpPr>
          <p:cNvPr id="5" name="Footer Placeholder 4"/>
          <p:cNvSpPr>
            <a:spLocks noGrp="1"/>
          </p:cNvSpPr>
          <p:nvPr>
            <p:ph type="ftr" sz="quarter" idx="12"/>
          </p:nvPr>
        </p:nvSpPr>
        <p:spPr/>
        <p:txBody>
          <a:bodyPr/>
          <a:lstStyle>
            <a:lvl1pPr>
              <a:defRPr>
                <a:solidFill>
                  <a:schemeClr val="tx2"/>
                </a:solidFill>
              </a:defRPr>
            </a:lvl1pPr>
          </a:lstStyle>
          <a:p>
            <a:r>
              <a:rPr lang="en-US" dirty="0">
                <a:solidFill>
                  <a:srgbClr val="000000"/>
                </a:solidFill>
              </a:rPr>
              <a:t>Minnesota Housing | mnhousing.gov</a:t>
            </a:r>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3617065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9144000" cy="6858000"/>
          </a:xfrm>
        </p:spPr>
        <p:txBody>
          <a:bodyPr/>
          <a:lstStyle/>
          <a:p>
            <a:r>
              <a:rPr lang="en-US" dirty="0"/>
              <a:t>Click icon to add picture</a:t>
            </a:r>
          </a:p>
        </p:txBody>
      </p:sp>
      <p:sp>
        <p:nvSpPr>
          <p:cNvPr id="2" name="Title 1"/>
          <p:cNvSpPr>
            <a:spLocks noGrp="1"/>
          </p:cNvSpPr>
          <p:nvPr>
            <p:ph type="title" hasCustomPrompt="1"/>
          </p:nvPr>
        </p:nvSpPr>
        <p:spPr>
          <a:xfrm>
            <a:off x="1724608" y="1609869"/>
            <a:ext cx="5694788" cy="3638267"/>
          </a:xfrm>
          <a:solidFill>
            <a:srgbClr val="003865">
              <a:alpha val="87843"/>
            </a:srgbClr>
          </a:solidFill>
        </p:spPr>
        <p:txBody>
          <a:bodyPr>
            <a:noAutofit/>
          </a:bodyPr>
          <a:lstStyle>
            <a:lvl1pPr algn="ctr">
              <a:spcAft>
                <a:spcPts val="1000"/>
              </a:spcAft>
              <a:tabLst>
                <a:tab pos="3768715" algn="l"/>
              </a:tabLst>
              <a:defRPr sz="7000" baseline="0">
                <a:solidFill>
                  <a:schemeClr val="bg1"/>
                </a:solidFill>
              </a:defRPr>
            </a:lvl1pPr>
          </a:lstStyle>
          <a:p>
            <a:r>
              <a:rPr lang="en-US" dirty="0"/>
              <a:t>Quote or </a:t>
            </a:r>
            <a:br>
              <a:rPr lang="en-US" dirty="0"/>
            </a:br>
            <a:r>
              <a:rPr lang="en-US" dirty="0"/>
              <a:t>Statement</a:t>
            </a:r>
          </a:p>
        </p:txBody>
      </p:sp>
      <p:sp>
        <p:nvSpPr>
          <p:cNvPr id="3" name="Date Placeholder 2"/>
          <p:cNvSpPr>
            <a:spLocks noGrp="1"/>
          </p:cNvSpPr>
          <p:nvPr>
            <p:ph type="dt" sz="half" idx="10"/>
          </p:nvPr>
        </p:nvSpPr>
        <p:spPr/>
        <p:txBody>
          <a:bodyPr/>
          <a:lstStyle>
            <a:lvl1pPr>
              <a:defRPr>
                <a:solidFill>
                  <a:schemeClr val="tx2"/>
                </a:solidFill>
              </a:defRPr>
            </a:lvl1pPr>
          </a:lstStyle>
          <a:p>
            <a:fld id="{5E543297-D86A-4048-842E-B632B9B0E0A4}" type="datetime1">
              <a:rPr lang="en-US" smtClean="0">
                <a:solidFill>
                  <a:srgbClr val="000000"/>
                </a:solidFill>
              </a:rPr>
              <a:t>11/4/2020</a:t>
            </a:fld>
            <a:endParaRPr lang="en-US" dirty="0">
              <a:solidFill>
                <a:srgbClr val="000000"/>
              </a:solidFill>
            </a:endParaRPr>
          </a:p>
        </p:txBody>
      </p:sp>
      <p:sp>
        <p:nvSpPr>
          <p:cNvPr id="5" name="Footer Placeholder 4"/>
          <p:cNvSpPr>
            <a:spLocks noGrp="1"/>
          </p:cNvSpPr>
          <p:nvPr>
            <p:ph type="ftr" sz="quarter" idx="12"/>
          </p:nvPr>
        </p:nvSpPr>
        <p:spPr/>
        <p:txBody>
          <a:bodyPr/>
          <a:lstStyle>
            <a:lvl1pPr>
              <a:defRPr>
                <a:solidFill>
                  <a:schemeClr val="tx2"/>
                </a:solidFill>
              </a:defRPr>
            </a:lvl1pPr>
          </a:lstStyle>
          <a:p>
            <a:r>
              <a:rPr lang="en-US" dirty="0">
                <a:solidFill>
                  <a:srgbClr val="000000"/>
                </a:solidFill>
              </a:rPr>
              <a:t>Minnesota Housing | mnhousing.gov</a:t>
            </a:r>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1395407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628652" y="1389688"/>
            <a:ext cx="7886700" cy="1340989"/>
          </a:xfrm>
        </p:spPr>
        <p:txBody>
          <a:bodyPr>
            <a:noAutofit/>
          </a:bodyPr>
          <a:lstStyle>
            <a:lvl1pPr algn="ctr">
              <a:tabLst>
                <a:tab pos="3768715" algn="l"/>
              </a:tabLst>
              <a:defRPr sz="7000">
                <a:solidFill>
                  <a:schemeClr val="accent2"/>
                </a:solidFill>
              </a:defRPr>
            </a:lvl1pPr>
          </a:lstStyle>
          <a:p>
            <a:r>
              <a:rPr lang="en-US" dirty="0"/>
              <a:t>Quote or Statement</a:t>
            </a:r>
          </a:p>
        </p:txBody>
      </p:sp>
      <p:sp>
        <p:nvSpPr>
          <p:cNvPr id="10" name="Text Placeholder 6"/>
          <p:cNvSpPr>
            <a:spLocks noGrp="1"/>
          </p:cNvSpPr>
          <p:nvPr>
            <p:ph type="body" sz="quarter" idx="13" hasCustomPrompt="1"/>
          </p:nvPr>
        </p:nvSpPr>
        <p:spPr>
          <a:xfrm>
            <a:off x="628652" y="2925797"/>
            <a:ext cx="78867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chemeClr val="bg1"/>
                </a:solidFill>
              </a:defRPr>
            </a:lvl1pPr>
          </a:lstStyle>
          <a:p>
            <a:fld id="{87E06E0D-A0DF-42E6-8760-F48EF1D2B112}" type="datetime1">
              <a:rPr lang="en-US" smtClean="0">
                <a:solidFill>
                  <a:srgbClr val="FFFFFF"/>
                </a:solidFill>
              </a:rPr>
              <a:t>11/4/2020</a:t>
            </a:fld>
            <a:endParaRPr lang="en-US" dirty="0">
              <a:solidFill>
                <a:srgbClr val="FFFFFF"/>
              </a:solidFill>
            </a:endParaRPr>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dirty="0">
                <a:solidFill>
                  <a:srgbClr val="FFFFFF"/>
                </a:solidFill>
              </a:rPr>
              <a:t>Minnesota Housing | mnhousing.gov</a:t>
            </a: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2600741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389688"/>
            <a:ext cx="9144000" cy="1340989"/>
          </a:xfrm>
          <a:solidFill>
            <a:schemeClr val="tx1"/>
          </a:solidFill>
        </p:spPr>
        <p:txBody>
          <a:bodyPr>
            <a:noAutofit/>
          </a:bodyPr>
          <a:lstStyle>
            <a:lvl1pPr algn="ctr">
              <a:tabLst>
                <a:tab pos="3768715" algn="l"/>
              </a:tabLst>
              <a:defRPr sz="7000">
                <a:solidFill>
                  <a:schemeClr val="accent2"/>
                </a:solidFill>
              </a:defRPr>
            </a:lvl1pPr>
          </a:lstStyle>
          <a:p>
            <a:r>
              <a:rPr lang="en-US" dirty="0"/>
              <a:t>Quote or Statement</a:t>
            </a:r>
          </a:p>
        </p:txBody>
      </p:sp>
      <p:sp>
        <p:nvSpPr>
          <p:cNvPr id="8" name="Text Placeholder 6"/>
          <p:cNvSpPr>
            <a:spLocks noGrp="1"/>
          </p:cNvSpPr>
          <p:nvPr>
            <p:ph type="body" sz="quarter" idx="13" hasCustomPrompt="1"/>
          </p:nvPr>
        </p:nvSpPr>
        <p:spPr>
          <a:xfrm>
            <a:off x="628652" y="2925797"/>
            <a:ext cx="78867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p>
            <a:fld id="{8B144C89-FBCF-4C95-B6CA-22D6BB5E97FD}" type="datetime1">
              <a:rPr lang="en-US" smtClean="0">
                <a:solidFill>
                  <a:srgbClr val="000000"/>
                </a:solidFill>
              </a:rPr>
              <a:t>11/4/2020</a:t>
            </a:fld>
            <a:endParaRPr lang="en-US" dirty="0">
              <a:solidFill>
                <a:srgbClr val="000000"/>
              </a:solidFill>
            </a:endParaRPr>
          </a:p>
        </p:txBody>
      </p:sp>
      <p:sp>
        <p:nvSpPr>
          <p:cNvPr id="5" name="Footer Placeholder 4"/>
          <p:cNvSpPr>
            <a:spLocks noGrp="1"/>
          </p:cNvSpPr>
          <p:nvPr>
            <p:ph type="ftr" sz="quarter" idx="12"/>
          </p:nvPr>
        </p:nvSpPr>
        <p:spPr/>
        <p:txBody>
          <a:bodyPr/>
          <a:lstStyle>
            <a:lvl1pPr>
              <a:defRPr>
                <a:solidFill>
                  <a:schemeClr val="tx2"/>
                </a:solidFill>
              </a:defRPr>
            </a:lvl1pPr>
          </a:lstStyle>
          <a:p>
            <a:r>
              <a:rPr lang="en-US" dirty="0">
                <a:solidFill>
                  <a:srgbClr val="000000"/>
                </a:solidFill>
              </a:rPr>
              <a:t>Minnesota Housing | mnhousing.gov</a:t>
            </a:r>
          </a:p>
        </p:txBody>
      </p:sp>
      <p:sp>
        <p:nvSpPr>
          <p:cNvPr id="4" name="Slide Number Placeholder 3"/>
          <p:cNvSpPr>
            <a:spLocks noGrp="1"/>
          </p:cNvSpPr>
          <p:nvPr>
            <p:ph type="sldNum" sz="quarter" idx="11"/>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9420443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Full Image Background">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0" y="0"/>
            <a:ext cx="9144000" cy="6858000"/>
          </a:xfrm>
        </p:spPr>
        <p:txBody>
          <a:bodyPr/>
          <a:lstStyle>
            <a:lvl1pPr>
              <a:defRPr/>
            </a:lvl1pPr>
          </a:lstStyle>
          <a:p>
            <a:r>
              <a:rPr lang="en-US" dirty="0"/>
              <a:t>Click icon to edit background picture</a:t>
            </a:r>
          </a:p>
        </p:txBody>
      </p:sp>
      <p:sp>
        <p:nvSpPr>
          <p:cNvPr id="12" name="Title 1"/>
          <p:cNvSpPr>
            <a:spLocks noGrp="1"/>
          </p:cNvSpPr>
          <p:nvPr>
            <p:ph type="title" hasCustomPrompt="1"/>
          </p:nvPr>
        </p:nvSpPr>
        <p:spPr>
          <a:xfrm>
            <a:off x="628652" y="1389688"/>
            <a:ext cx="7886700" cy="1340989"/>
          </a:xfrm>
        </p:spPr>
        <p:txBody>
          <a:bodyPr>
            <a:noAutofit/>
          </a:bodyPr>
          <a:lstStyle>
            <a:lvl1pPr algn="ctr">
              <a:tabLst>
                <a:tab pos="3768715" algn="l"/>
              </a:tabLst>
              <a:defRPr sz="7000">
                <a:solidFill>
                  <a:schemeClr val="bg1"/>
                </a:solidFill>
              </a:defRPr>
            </a:lvl1pPr>
          </a:lstStyle>
          <a:p>
            <a:r>
              <a:rPr lang="en-US" dirty="0"/>
              <a:t>Quote or Statement</a:t>
            </a:r>
          </a:p>
        </p:txBody>
      </p:sp>
      <p:sp>
        <p:nvSpPr>
          <p:cNvPr id="13" name="Text Placeholder 6"/>
          <p:cNvSpPr>
            <a:spLocks noGrp="1"/>
          </p:cNvSpPr>
          <p:nvPr>
            <p:ph type="body" sz="quarter" idx="13" hasCustomPrompt="1"/>
          </p:nvPr>
        </p:nvSpPr>
        <p:spPr>
          <a:xfrm>
            <a:off x="628652" y="2925797"/>
            <a:ext cx="7886700" cy="2673435"/>
          </a:xfrm>
        </p:spPr>
        <p:txBody>
          <a:bodyPr anchor="ctr"/>
          <a:lstStyle>
            <a:lvl1pPr marL="0" indent="0" algn="ctr">
              <a:lnSpc>
                <a:spcPct val="100000"/>
              </a:lnSpc>
              <a:spcBef>
                <a:spcPts val="0"/>
              </a:spcBef>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chemeClr val="tx2"/>
                </a:solidFill>
              </a:defRPr>
            </a:lvl1pPr>
          </a:lstStyle>
          <a:p>
            <a:fld id="{284A27D3-E969-4E28-B2ED-3CD16F1463EA}" type="datetime1">
              <a:rPr lang="en-US" smtClean="0">
                <a:solidFill>
                  <a:srgbClr val="000000"/>
                </a:solidFill>
              </a:rPr>
              <a:t>11/4/2020</a:t>
            </a:fld>
            <a:endParaRPr lang="en-US" dirty="0">
              <a:solidFill>
                <a:srgbClr val="000000"/>
              </a:solidFill>
            </a:endParaRPr>
          </a:p>
        </p:txBody>
      </p:sp>
      <p:sp>
        <p:nvSpPr>
          <p:cNvPr id="5" name="Footer Placeholder 4"/>
          <p:cNvSpPr>
            <a:spLocks noGrp="1"/>
          </p:cNvSpPr>
          <p:nvPr>
            <p:ph type="ftr" sz="quarter" idx="12"/>
          </p:nvPr>
        </p:nvSpPr>
        <p:spPr/>
        <p:txBody>
          <a:bodyPr/>
          <a:lstStyle>
            <a:lvl1pPr>
              <a:defRPr>
                <a:solidFill>
                  <a:schemeClr val="tx2"/>
                </a:solidFill>
              </a:defRPr>
            </a:lvl1pPr>
          </a:lstStyle>
          <a:p>
            <a:r>
              <a:rPr lang="en-US" dirty="0">
                <a:solidFill>
                  <a:srgbClr val="000000"/>
                </a:solidFill>
              </a:rPr>
              <a:t>Minnesota Housing | mnhousing.gov</a:t>
            </a:r>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856818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g Number - Image Background">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0"/>
            <a:ext cx="9144000" cy="6858000"/>
          </a:xfrm>
        </p:spPr>
        <p:txBody>
          <a:bodyPr/>
          <a:lstStyle/>
          <a:p>
            <a:r>
              <a:rPr lang="en-US" dirty="0"/>
              <a:t>Click icon to add picture</a:t>
            </a:r>
          </a:p>
        </p:txBody>
      </p:sp>
      <p:sp>
        <p:nvSpPr>
          <p:cNvPr id="2" name="Title 1"/>
          <p:cNvSpPr>
            <a:spLocks noGrp="1"/>
          </p:cNvSpPr>
          <p:nvPr>
            <p:ph type="title" hasCustomPrompt="1"/>
          </p:nvPr>
        </p:nvSpPr>
        <p:spPr>
          <a:xfrm>
            <a:off x="4068107" y="624469"/>
            <a:ext cx="3898747" cy="5072440"/>
          </a:xfrm>
          <a:prstGeom prst="ellipse">
            <a:avLst/>
          </a:prstGeom>
          <a:solidFill>
            <a:schemeClr val="bg1"/>
          </a:solidFill>
        </p:spPr>
        <p:txBody>
          <a:bodyPr>
            <a:noAutofit/>
          </a:bodyPr>
          <a:lstStyle>
            <a:lvl1pPr algn="ctr">
              <a:tabLst>
                <a:tab pos="3768715" algn="l"/>
              </a:tabLst>
              <a:defRPr sz="6000" baseline="0">
                <a:solidFill>
                  <a:schemeClr val="accent1"/>
                </a:solidFill>
              </a:defRPr>
            </a:lvl1pPr>
          </a:lstStyle>
          <a:p>
            <a:r>
              <a:rPr lang="en-US" dirty="0"/>
              <a:t>Click to edit title.</a:t>
            </a:r>
          </a:p>
        </p:txBody>
      </p:sp>
      <p:sp>
        <p:nvSpPr>
          <p:cNvPr id="9" name="Text Placeholder 8"/>
          <p:cNvSpPr>
            <a:spLocks noGrp="1"/>
          </p:cNvSpPr>
          <p:nvPr>
            <p:ph type="body" sz="quarter" idx="15" hasCustomPrompt="1"/>
          </p:nvPr>
        </p:nvSpPr>
        <p:spPr>
          <a:xfrm>
            <a:off x="754102" y="26"/>
            <a:ext cx="2989660" cy="5086351"/>
          </a:xfrm>
        </p:spPr>
        <p:txBody>
          <a:bodyPr>
            <a:noAutofit/>
          </a:bodyPr>
          <a:lstStyle>
            <a:lvl1pPr marL="0" indent="0" algn="ctr">
              <a:spcBef>
                <a:spcPts val="0"/>
              </a:spcBef>
              <a:spcAft>
                <a:spcPts val="0"/>
              </a:spcAft>
              <a:buNone/>
              <a:defRPr sz="40000" i="0">
                <a:solidFill>
                  <a:schemeClr val="bg1"/>
                </a:solidFill>
              </a:defRPr>
            </a:lvl1pPr>
            <a:lvl2pPr marL="456998" indent="0">
              <a:buNone/>
              <a:defRPr/>
            </a:lvl2pPr>
            <a:lvl3pPr marL="914018" indent="0">
              <a:buNone/>
              <a:defRPr/>
            </a:lvl3pPr>
            <a:lvl4pPr marL="1371022" indent="0">
              <a:buNone/>
              <a:defRPr/>
            </a:lvl4pPr>
            <a:lvl5pPr marL="1828034"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chemeClr val="tx2"/>
                </a:solidFill>
              </a:defRPr>
            </a:lvl1pPr>
          </a:lstStyle>
          <a:p>
            <a:fld id="{3CFDC142-6D4F-48C4-B257-0823BEB91E2E}" type="datetime1">
              <a:rPr lang="en-US" smtClean="0">
                <a:solidFill>
                  <a:srgbClr val="000000"/>
                </a:solidFill>
              </a:rPr>
              <a:t>11/4/2020</a:t>
            </a:fld>
            <a:endParaRPr lang="en-US" dirty="0">
              <a:solidFill>
                <a:srgbClr val="000000"/>
              </a:solidFill>
            </a:endParaRPr>
          </a:p>
        </p:txBody>
      </p:sp>
      <p:sp>
        <p:nvSpPr>
          <p:cNvPr id="5" name="Footer Placeholder 4"/>
          <p:cNvSpPr>
            <a:spLocks noGrp="1"/>
          </p:cNvSpPr>
          <p:nvPr>
            <p:ph type="ftr" sz="quarter" idx="12"/>
          </p:nvPr>
        </p:nvSpPr>
        <p:spPr/>
        <p:txBody>
          <a:bodyPr/>
          <a:lstStyle>
            <a:lvl1pPr>
              <a:defRPr>
                <a:solidFill>
                  <a:schemeClr val="tx2"/>
                </a:solidFill>
              </a:defRPr>
            </a:lvl1pPr>
          </a:lstStyle>
          <a:p>
            <a:r>
              <a:rPr lang="en-US" dirty="0">
                <a:solidFill>
                  <a:srgbClr val="000000"/>
                </a:solidFill>
              </a:rPr>
              <a:t>Minnesota Housing | mnhousing.gov</a:t>
            </a:r>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9533149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g Number -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68107" y="624469"/>
            <a:ext cx="3898747" cy="5072440"/>
          </a:xfrm>
          <a:prstGeom prst="ellipse">
            <a:avLst/>
          </a:prstGeom>
          <a:solidFill>
            <a:schemeClr val="bg1"/>
          </a:solidFill>
        </p:spPr>
        <p:txBody>
          <a:bodyPr>
            <a:noAutofit/>
          </a:bodyPr>
          <a:lstStyle>
            <a:lvl1pPr algn="ctr">
              <a:tabLst>
                <a:tab pos="3768715" algn="l"/>
              </a:tabLst>
              <a:defRPr sz="6000" baseline="0">
                <a:solidFill>
                  <a:schemeClr val="accent1"/>
                </a:solidFill>
              </a:defRPr>
            </a:lvl1pPr>
          </a:lstStyle>
          <a:p>
            <a:r>
              <a:rPr lang="en-US" dirty="0"/>
              <a:t>Click to edit title.</a:t>
            </a:r>
          </a:p>
        </p:txBody>
      </p:sp>
      <p:sp>
        <p:nvSpPr>
          <p:cNvPr id="10" name="Text Placeholder 8"/>
          <p:cNvSpPr>
            <a:spLocks noGrp="1"/>
          </p:cNvSpPr>
          <p:nvPr>
            <p:ph type="body" sz="quarter" idx="15" hasCustomPrompt="1"/>
          </p:nvPr>
        </p:nvSpPr>
        <p:spPr>
          <a:xfrm>
            <a:off x="754102" y="26"/>
            <a:ext cx="2989660" cy="5086351"/>
          </a:xfrm>
        </p:spPr>
        <p:txBody>
          <a:bodyPr>
            <a:noAutofit/>
          </a:bodyPr>
          <a:lstStyle>
            <a:lvl1pPr marL="0" indent="0" algn="ctr">
              <a:spcBef>
                <a:spcPts val="0"/>
              </a:spcBef>
              <a:spcAft>
                <a:spcPts val="0"/>
              </a:spcAft>
              <a:buNone/>
              <a:defRPr sz="40000" i="0">
                <a:solidFill>
                  <a:schemeClr val="bg1"/>
                </a:solidFill>
              </a:defRPr>
            </a:lvl1pPr>
            <a:lvl2pPr marL="456998" indent="0">
              <a:buNone/>
              <a:defRPr/>
            </a:lvl2pPr>
            <a:lvl3pPr marL="914018" indent="0">
              <a:buNone/>
              <a:defRPr/>
            </a:lvl3pPr>
            <a:lvl4pPr marL="1371022" indent="0">
              <a:buNone/>
              <a:defRPr/>
            </a:lvl4pPr>
            <a:lvl5pPr marL="1828034"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chemeClr val="bg1"/>
                </a:solidFill>
              </a:defRPr>
            </a:lvl1pPr>
          </a:lstStyle>
          <a:p>
            <a:fld id="{285DC084-A0EC-4062-9E65-6011D67350B9}" type="datetime1">
              <a:rPr lang="en-US" smtClean="0">
                <a:solidFill>
                  <a:srgbClr val="FFFFFF"/>
                </a:solidFill>
              </a:rPr>
              <a:t>11/4/2020</a:t>
            </a:fld>
            <a:endParaRPr lang="en-US" dirty="0">
              <a:solidFill>
                <a:srgbClr val="FFFFFF"/>
              </a:solidFill>
            </a:endParaRPr>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dirty="0">
                <a:solidFill>
                  <a:srgbClr val="FFFFFF"/>
                </a:solidFill>
              </a:rPr>
              <a:t>Minnesota Housing | mnhousing.gov</a:t>
            </a: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8226129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28652" y="2212829"/>
            <a:ext cx="7886700" cy="1472163"/>
          </a:xfrm>
        </p:spPr>
        <p:txBody>
          <a:bodyPr>
            <a:noAutofit/>
          </a:bodyPr>
          <a:lstStyle>
            <a:lvl1pPr algn="ctr">
              <a:tabLst>
                <a:tab pos="3768715" algn="l"/>
              </a:tabLst>
              <a:defRPr sz="7000">
                <a:solidFill>
                  <a:schemeClr val="bg1"/>
                </a:solidFill>
              </a:defRPr>
            </a:lvl1pPr>
          </a:lstStyle>
          <a:p>
            <a:r>
              <a:rPr lang="en-US" dirty="0"/>
              <a:t>Thank you!</a:t>
            </a:r>
          </a:p>
        </p:txBody>
      </p:sp>
      <p:sp>
        <p:nvSpPr>
          <p:cNvPr id="11" name="Text Placeholder 6"/>
          <p:cNvSpPr>
            <a:spLocks noGrp="1"/>
          </p:cNvSpPr>
          <p:nvPr>
            <p:ph type="body" sz="quarter" idx="13" hasCustomPrompt="1"/>
          </p:nvPr>
        </p:nvSpPr>
        <p:spPr>
          <a:xfrm>
            <a:off x="628652" y="3684897"/>
            <a:ext cx="78867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bg1"/>
                </a:solidFill>
              </a:defRPr>
            </a:lvl1pPr>
          </a:lstStyle>
          <a:p>
            <a:fld id="{A6A43769-D871-4813-AB43-B423EEDF83CD}" type="datetime1">
              <a:rPr lang="en-US" smtClean="0">
                <a:solidFill>
                  <a:srgbClr val="FFFFFF"/>
                </a:solidFill>
              </a:rPr>
              <a:t>11/4/2020</a:t>
            </a:fld>
            <a:endParaRPr lang="en-US" dirty="0">
              <a:solidFill>
                <a:srgbClr val="FFFFFF"/>
              </a:solidFill>
            </a:endParaRPr>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dirty="0">
                <a:solidFill>
                  <a:srgbClr val="FFFFFF"/>
                </a:solidFill>
              </a:rPr>
              <a:t>Minnesota Housing | mnhousing.gov</a:t>
            </a: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
        <p:nvSpPr>
          <p:cNvPr id="8" name="Rectangle 7"/>
          <p:cNvSpPr/>
          <p:nvPr userDrawn="1"/>
        </p:nvSpPr>
        <p:spPr>
          <a:xfrm>
            <a:off x="0" y="3"/>
            <a:ext cx="9144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6" tIns="45703" rIns="91406" bIns="45703" rtlCol="0" anchor="ctr"/>
          <a:lstStyle/>
          <a:p>
            <a:pPr algn="ctr"/>
            <a:endParaRPr lang="en-US" dirty="0">
              <a:solidFill>
                <a:srgbClr val="FFFFFF"/>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5066" y="613880"/>
            <a:ext cx="2454626" cy="435085"/>
          </a:xfrm>
          <a:prstGeom prst="rect">
            <a:avLst/>
          </a:prstGeom>
        </p:spPr>
      </p:pic>
    </p:spTree>
    <p:extLst>
      <p:ext uri="{BB962C8B-B14F-4D97-AF65-F5344CB8AC3E}">
        <p14:creationId xmlns:p14="http://schemas.microsoft.com/office/powerpoint/2010/main" val="24016462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651380"/>
            <a:ext cx="9144000" cy="1733267"/>
          </a:xfrm>
          <a:solidFill>
            <a:schemeClr val="tx1"/>
          </a:solidFill>
        </p:spPr>
        <p:txBody>
          <a:bodyPr>
            <a:noAutofit/>
          </a:bodyPr>
          <a:lstStyle>
            <a:lvl1pPr algn="ctr">
              <a:tabLst>
                <a:tab pos="3768715" algn="l"/>
              </a:tabLst>
              <a:defRPr sz="7000">
                <a:solidFill>
                  <a:schemeClr val="bg1"/>
                </a:solidFill>
              </a:defRPr>
            </a:lvl1pPr>
          </a:lstStyle>
          <a:p>
            <a:r>
              <a:rPr lang="en-US" dirty="0"/>
              <a:t>Thank you!</a:t>
            </a:r>
          </a:p>
        </p:txBody>
      </p:sp>
      <p:sp>
        <p:nvSpPr>
          <p:cNvPr id="8" name="Text Placeholder 6"/>
          <p:cNvSpPr>
            <a:spLocks noGrp="1"/>
          </p:cNvSpPr>
          <p:nvPr>
            <p:ph type="body" sz="quarter" idx="13" hasCustomPrompt="1"/>
          </p:nvPr>
        </p:nvSpPr>
        <p:spPr>
          <a:xfrm>
            <a:off x="628652" y="3521147"/>
            <a:ext cx="7886700" cy="2681375"/>
          </a:xfrm>
        </p:spPr>
        <p:txBody>
          <a:bodyPr anchor="ctr"/>
          <a:lstStyle>
            <a:lvl1pPr marL="0" indent="0" algn="ctr">
              <a:lnSpc>
                <a:spcPct val="100000"/>
              </a:lnSpc>
              <a:spcBef>
                <a:spcPts val="0"/>
              </a:spcBef>
              <a:buNone/>
              <a:defRPr baseline="0">
                <a:solidFill>
                  <a:schemeClr val="tx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tx2"/>
                </a:solidFill>
              </a:defRPr>
            </a:lvl1pPr>
          </a:lstStyle>
          <a:p>
            <a:fld id="{9BC54886-C37B-406C-9F0E-061564AAD666}" type="datetime1">
              <a:rPr lang="en-US" smtClean="0">
                <a:solidFill>
                  <a:srgbClr val="000000"/>
                </a:solidFill>
              </a:rPr>
              <a:t>11/4/2020</a:t>
            </a:fld>
            <a:endParaRPr lang="en-US" dirty="0">
              <a:solidFill>
                <a:srgbClr val="000000"/>
              </a:solidFill>
            </a:endParaRPr>
          </a:p>
        </p:txBody>
      </p:sp>
      <p:sp>
        <p:nvSpPr>
          <p:cNvPr id="5" name="Footer Placeholder 4"/>
          <p:cNvSpPr>
            <a:spLocks noGrp="1"/>
          </p:cNvSpPr>
          <p:nvPr>
            <p:ph type="ftr" sz="quarter" idx="12"/>
          </p:nvPr>
        </p:nvSpPr>
        <p:spPr/>
        <p:txBody>
          <a:bodyPr/>
          <a:lstStyle>
            <a:lvl1pPr>
              <a:defRPr>
                <a:solidFill>
                  <a:schemeClr val="tx1"/>
                </a:solidFill>
              </a:defRPr>
            </a:lvl1pPr>
          </a:lstStyle>
          <a:p>
            <a:r>
              <a:rPr lang="en-US" dirty="0">
                <a:solidFill>
                  <a:srgbClr val="003865"/>
                </a:solidFill>
              </a:rPr>
              <a:t>Minnesota Housing | mnhousing.gov</a:t>
            </a:r>
          </a:p>
        </p:txBody>
      </p:sp>
      <p:sp>
        <p:nvSpPr>
          <p:cNvPr id="4" name="Slide Number Placeholder 3"/>
          <p:cNvSpPr>
            <a:spLocks noGrp="1"/>
          </p:cNvSpPr>
          <p:nvPr>
            <p:ph type="sldNum" sz="quarter" idx="11"/>
          </p:nvPr>
        </p:nvSpPr>
        <p:spPr/>
        <p:txBody>
          <a:bodyPr/>
          <a:lstStyle>
            <a:lvl1pPr>
              <a:defRPr>
                <a:solidFill>
                  <a:schemeClr val="tx1"/>
                </a:solidFill>
              </a:defRPr>
            </a:lvl1pPr>
          </a:lstStyle>
          <a:p>
            <a:fld id="{48F63A3B-78C7-47BE-AE5E-E10140E04643}" type="slidenum">
              <a:rPr lang="en-US" smtClean="0">
                <a:solidFill>
                  <a:srgbClr val="003865"/>
                </a:solidFill>
              </a:rPr>
              <a:pPr/>
              <a:t>‹#›</a:t>
            </a:fld>
            <a:endParaRPr lang="en-US" dirty="0">
              <a:solidFill>
                <a:srgbClr val="003865"/>
              </a:solidFill>
            </a:endParaRPr>
          </a:p>
        </p:txBody>
      </p:sp>
      <p:sp>
        <p:nvSpPr>
          <p:cNvPr id="6" name="Rectangle 5"/>
          <p:cNvSpPr/>
          <p:nvPr userDrawn="1"/>
        </p:nvSpPr>
        <p:spPr>
          <a:xfrm>
            <a:off x="0" y="3"/>
            <a:ext cx="9144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6" tIns="45703" rIns="91406" bIns="45703" rtlCol="0" anchor="ctr"/>
          <a:lstStyle/>
          <a:p>
            <a:pPr algn="ctr"/>
            <a:endParaRPr lang="en-US" dirty="0">
              <a:solidFill>
                <a:srgbClr val="FFFFFF"/>
              </a:solidFil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5066" y="613880"/>
            <a:ext cx="2454626" cy="435085"/>
          </a:xfrm>
          <a:prstGeom prst="rect">
            <a:avLst/>
          </a:prstGeom>
        </p:spPr>
      </p:pic>
    </p:spTree>
    <p:extLst>
      <p:ext uri="{BB962C8B-B14F-4D97-AF65-F5344CB8AC3E}">
        <p14:creationId xmlns:p14="http://schemas.microsoft.com/office/powerpoint/2010/main" val="540393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686"/>
            <a:ext cx="9144000" cy="1199223"/>
          </a:xfrm>
          <a:solidFill>
            <a:schemeClr val="accent1"/>
          </a:solidFill>
        </p:spPr>
        <p:txBody>
          <a:bodyPr anchor="ctr">
            <a:normAutofit/>
          </a:bodyPr>
          <a:lstStyle>
            <a:lvl1pPr algn="ctr">
              <a:defRPr sz="3600">
                <a:solidFill>
                  <a:schemeClr val="bg1"/>
                </a:solidFill>
              </a:defRPr>
            </a:lvl1pPr>
          </a:lstStyle>
          <a:p>
            <a:r>
              <a:rPr lang="en-US" dirty="0"/>
              <a:t>Click to edit section title</a:t>
            </a:r>
          </a:p>
        </p:txBody>
      </p:sp>
      <p:sp>
        <p:nvSpPr>
          <p:cNvPr id="3" name="Rectangle 2"/>
          <p:cNvSpPr/>
          <p:nvPr userDrawn="1"/>
        </p:nvSpPr>
        <p:spPr>
          <a:xfrm>
            <a:off x="0" y="5387884"/>
            <a:ext cx="9144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lIns="91406" tIns="45703" rIns="91406" bIns="45703" rtlCol="0" anchor="ctr"/>
          <a:lstStyle/>
          <a:p>
            <a:pPr algn="ctr"/>
            <a:endParaRPr lang="en-US" dirty="0">
              <a:solidFill>
                <a:srgbClr val="FFFFFF"/>
              </a:solidFill>
            </a:endParaRPr>
          </a:p>
        </p:txBody>
      </p:sp>
      <p:sp>
        <p:nvSpPr>
          <p:cNvPr id="12" name="Text Placeholder 10"/>
          <p:cNvSpPr>
            <a:spLocks noGrp="1"/>
          </p:cNvSpPr>
          <p:nvPr>
            <p:ph type="body" sz="quarter" idx="14" hasCustomPrompt="1"/>
          </p:nvPr>
        </p:nvSpPr>
        <p:spPr>
          <a:xfrm>
            <a:off x="2101854" y="5644885"/>
            <a:ext cx="4940300" cy="440971"/>
          </a:xfrm>
        </p:spPr>
        <p:txBody>
          <a:bodyPr>
            <a:normAutofit/>
          </a:bodyPr>
          <a:lstStyle>
            <a:lvl1pPr marL="0" indent="0" algn="ctr">
              <a:buNone/>
              <a:defRPr sz="1800" baseline="0"/>
            </a:lvl1pPr>
          </a:lstStyle>
          <a:p>
            <a:r>
              <a:rPr lang="en-US" sz="1800" dirty="0" err="1"/>
              <a:t>Firstname</a:t>
            </a:r>
            <a:r>
              <a:rPr lang="en-US" sz="1800" dirty="0"/>
              <a:t> </a:t>
            </a:r>
            <a:r>
              <a:rPr lang="en-US" sz="1800" dirty="0" err="1"/>
              <a:t>Lastname</a:t>
            </a:r>
            <a:r>
              <a:rPr lang="en-US" sz="1800" dirty="0"/>
              <a:t> | Job Title</a:t>
            </a:r>
          </a:p>
        </p:txBody>
      </p:sp>
      <p:sp>
        <p:nvSpPr>
          <p:cNvPr id="11" name="Picture Placeholder 2"/>
          <p:cNvSpPr>
            <a:spLocks noGrp="1"/>
          </p:cNvSpPr>
          <p:nvPr>
            <p:ph type="pic" sz="quarter" idx="13" hasCustomPrompt="1"/>
          </p:nvPr>
        </p:nvSpPr>
        <p:spPr>
          <a:xfrm>
            <a:off x="0" y="1789118"/>
            <a:ext cx="9144000" cy="2298700"/>
          </a:xfrm>
        </p:spPr>
        <p:txBody>
          <a:bodyPr/>
          <a:lstStyle/>
          <a:p>
            <a:r>
              <a:rPr lang="en-US" dirty="0"/>
              <a:t>Click Icon to add picture</a:t>
            </a:r>
          </a:p>
        </p:txBody>
      </p:sp>
      <p:sp>
        <p:nvSpPr>
          <p:cNvPr id="18" name="Date Placeholder 17"/>
          <p:cNvSpPr>
            <a:spLocks noGrp="1"/>
          </p:cNvSpPr>
          <p:nvPr>
            <p:ph type="dt" sz="half" idx="15"/>
          </p:nvPr>
        </p:nvSpPr>
        <p:spPr/>
        <p:txBody>
          <a:bodyPr/>
          <a:lstStyle/>
          <a:p>
            <a:fld id="{2F59BAA8-EC11-464B-9D8E-B9CDA8024254}" type="datetime1">
              <a:rPr lang="en-US" smtClean="0">
                <a:solidFill>
                  <a:srgbClr val="000000"/>
                </a:solidFill>
              </a:rPr>
              <a:t>11/4/2020</a:t>
            </a:fld>
            <a:endParaRPr lang="en-US" dirty="0">
              <a:solidFill>
                <a:srgbClr val="000000"/>
              </a:solidFill>
            </a:endParaRPr>
          </a:p>
        </p:txBody>
      </p:sp>
      <p:sp>
        <p:nvSpPr>
          <p:cNvPr id="9" name="Footer Placeholder 4"/>
          <p:cNvSpPr>
            <a:spLocks noGrp="1"/>
          </p:cNvSpPr>
          <p:nvPr>
            <p:ph type="ftr" sz="quarter" idx="3"/>
          </p:nvPr>
        </p:nvSpPr>
        <p:spPr>
          <a:xfrm>
            <a:off x="2476672" y="6356444"/>
            <a:ext cx="4190734" cy="365125"/>
          </a:xfrm>
          <a:prstGeom prst="rect">
            <a:avLst/>
          </a:prstGeom>
        </p:spPr>
        <p:txBody>
          <a:bodyPr anchor="ctr"/>
          <a:lstStyle>
            <a:lvl1pPr algn="ctr">
              <a:defRPr sz="1200">
                <a:solidFill>
                  <a:schemeClr val="tx2"/>
                </a:solidFill>
              </a:defRPr>
            </a:lvl1pPr>
          </a:lstStyle>
          <a:p>
            <a:r>
              <a:rPr lang="en-US" dirty="0">
                <a:solidFill>
                  <a:srgbClr val="000000"/>
                </a:solidFill>
              </a:rPr>
              <a:t>Minnesota Housing | mnhousing.gov</a:t>
            </a:r>
          </a:p>
        </p:txBody>
      </p:sp>
      <p:sp>
        <p:nvSpPr>
          <p:cNvPr id="19" name="Slide Number Placeholder 18"/>
          <p:cNvSpPr>
            <a:spLocks noGrp="1"/>
          </p:cNvSpPr>
          <p:nvPr>
            <p:ph type="sldNum" sz="quarter" idx="16"/>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5066" y="686145"/>
            <a:ext cx="2454626" cy="435085"/>
          </a:xfrm>
          <a:prstGeom prst="rect">
            <a:avLst/>
          </a:prstGeom>
        </p:spPr>
      </p:pic>
    </p:spTree>
    <p:extLst>
      <p:ext uri="{BB962C8B-B14F-4D97-AF65-F5344CB8AC3E}">
        <p14:creationId xmlns:p14="http://schemas.microsoft.com/office/powerpoint/2010/main" val="1864129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6" tIns="45703" rIns="91406" bIns="45703" rtlCol="0" anchor="ctr"/>
          <a:lstStyle/>
          <a:p>
            <a:pPr algn="ctr"/>
            <a:endParaRPr lang="en-US" dirty="0">
              <a:solidFill>
                <a:srgbClr val="FFFFFF"/>
              </a:solidFill>
            </a:endParaRPr>
          </a:p>
        </p:txBody>
      </p:sp>
      <p:sp>
        <p:nvSpPr>
          <p:cNvPr id="2" name="Title 1"/>
          <p:cNvSpPr>
            <a:spLocks noGrp="1"/>
          </p:cNvSpPr>
          <p:nvPr>
            <p:ph type="title" hasCustomPrompt="1"/>
          </p:nvPr>
        </p:nvSpPr>
        <p:spPr>
          <a:xfrm>
            <a:off x="628652" y="152400"/>
            <a:ext cx="78867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068B07-BDC9-42FE-85D5-DE6F8783572C}" type="datetime1">
              <a:rPr lang="en-US" smtClean="0">
                <a:solidFill>
                  <a:srgbClr val="000000"/>
                </a:solidFill>
              </a:rPr>
              <a:t>11/4/2020</a:t>
            </a:fld>
            <a:endParaRPr lang="en-US" dirty="0">
              <a:solidFill>
                <a:srgbClr val="000000"/>
              </a:solidFill>
            </a:endParaRPr>
          </a:p>
        </p:txBody>
      </p:sp>
      <p:sp>
        <p:nvSpPr>
          <p:cNvPr id="10" name="Footer Placeholder 4"/>
          <p:cNvSpPr>
            <a:spLocks noGrp="1"/>
          </p:cNvSpPr>
          <p:nvPr>
            <p:ph type="ftr" sz="quarter" idx="3"/>
          </p:nvPr>
        </p:nvSpPr>
        <p:spPr>
          <a:xfrm>
            <a:off x="2476672" y="6356444"/>
            <a:ext cx="4190734" cy="365125"/>
          </a:xfrm>
          <a:prstGeom prst="rect">
            <a:avLst/>
          </a:prstGeom>
        </p:spPr>
        <p:txBody>
          <a:bodyPr anchor="ctr"/>
          <a:lstStyle>
            <a:lvl1pPr algn="ctr">
              <a:defRPr sz="1200">
                <a:solidFill>
                  <a:schemeClr val="tx2"/>
                </a:solidFill>
              </a:defRPr>
            </a:lvl1pPr>
          </a:lstStyle>
          <a:p>
            <a:r>
              <a:rPr lang="en-US" dirty="0">
                <a:solidFill>
                  <a:srgbClr val="000000"/>
                </a:solidFill>
              </a:rPr>
              <a:t>Minnesota Housing | mnhousing.gov</a:t>
            </a: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8" name="Rectangle 7"/>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06" tIns="45703" rIns="91406" bIns="45703" rtlCol="0" anchor="ctr"/>
          <a:lstStyle/>
          <a:p>
            <a:pPr algn="ctr"/>
            <a:endParaRPr lang="en-US" dirty="0">
              <a:solidFill>
                <a:srgbClr val="FFFFFF"/>
              </a:solidFill>
            </a:endParaRPr>
          </a:p>
        </p:txBody>
      </p:sp>
    </p:spTree>
    <p:extLst>
      <p:ext uri="{BB962C8B-B14F-4D97-AF65-F5344CB8AC3E}">
        <p14:creationId xmlns:p14="http://schemas.microsoft.com/office/powerpoint/2010/main" val="2795200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6" tIns="45703" rIns="91406" bIns="45703"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628652" y="152400"/>
            <a:ext cx="78867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a:xfrm>
            <a:off x="628652" y="1594629"/>
            <a:ext cx="3886201"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3" y="1594629"/>
            <a:ext cx="3886201"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8D8752F-53E5-479F-8A03-5C73BE3157E2}" type="datetime1">
              <a:rPr lang="en-US" smtClean="0">
                <a:solidFill>
                  <a:srgbClr val="000000"/>
                </a:solidFill>
              </a:rPr>
              <a:t>11/4/2020</a:t>
            </a:fld>
            <a:endParaRPr lang="en-US" dirty="0">
              <a:solidFill>
                <a:srgbClr val="000000"/>
              </a:solidFill>
            </a:endParaRPr>
          </a:p>
        </p:txBody>
      </p:sp>
      <p:sp>
        <p:nvSpPr>
          <p:cNvPr id="11" name="Footer Placeholder 4"/>
          <p:cNvSpPr>
            <a:spLocks noGrp="1"/>
          </p:cNvSpPr>
          <p:nvPr>
            <p:ph type="ftr" sz="quarter" idx="3"/>
          </p:nvPr>
        </p:nvSpPr>
        <p:spPr>
          <a:xfrm>
            <a:off x="2476672" y="6356444"/>
            <a:ext cx="4190734" cy="365125"/>
          </a:xfrm>
          <a:prstGeom prst="rect">
            <a:avLst/>
          </a:prstGeom>
        </p:spPr>
        <p:txBody>
          <a:bodyPr anchor="ctr"/>
          <a:lstStyle>
            <a:lvl1pPr algn="ctr">
              <a:defRPr sz="1200">
                <a:solidFill>
                  <a:schemeClr val="tx2"/>
                </a:solidFill>
              </a:defRPr>
            </a:lvl1pPr>
          </a:lstStyle>
          <a:p>
            <a:r>
              <a:rPr lang="en-US" dirty="0">
                <a:solidFill>
                  <a:srgbClr val="000000"/>
                </a:solidFill>
              </a:rPr>
              <a:t>Minnesota Housing | mnhousing.gov</a:t>
            </a: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10" name="Rectangle 9"/>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06" tIns="45703" rIns="91406" bIns="45703" rtlCol="0" anchor="ctr"/>
          <a:lstStyle/>
          <a:p>
            <a:pPr algn="ctr"/>
            <a:endParaRPr lang="en-US" dirty="0">
              <a:solidFill>
                <a:srgbClr val="78BE21"/>
              </a:solidFill>
            </a:endParaRPr>
          </a:p>
        </p:txBody>
      </p:sp>
    </p:spTree>
    <p:extLst>
      <p:ext uri="{BB962C8B-B14F-4D97-AF65-F5344CB8AC3E}">
        <p14:creationId xmlns:p14="http://schemas.microsoft.com/office/powerpoint/2010/main" val="1483511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6" tIns="45703" rIns="91406" bIns="45703" rtlCol="0" anchor="ctr"/>
          <a:lstStyle/>
          <a:p>
            <a:pPr algn="ctr"/>
            <a:endParaRPr lang="en-US" dirty="0">
              <a:solidFill>
                <a:srgbClr val="FFFFFF"/>
              </a:solidFill>
            </a:endParaRPr>
          </a:p>
        </p:txBody>
      </p:sp>
      <p:sp>
        <p:nvSpPr>
          <p:cNvPr id="2" name="Title 1"/>
          <p:cNvSpPr>
            <a:spLocks noGrp="1"/>
          </p:cNvSpPr>
          <p:nvPr>
            <p:ph type="title" hasCustomPrompt="1"/>
          </p:nvPr>
        </p:nvSpPr>
        <p:spPr>
          <a:xfrm>
            <a:off x="628652" y="152400"/>
            <a:ext cx="78867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a:xfrm>
            <a:off x="628652" y="1335281"/>
            <a:ext cx="7886700" cy="4841683"/>
          </a:xfrm>
          <a:solidFill>
            <a:schemeClr val="bg1"/>
          </a:solidFill>
        </p:spPr>
        <p:txBody>
          <a:bodyPr lIns="228498" tIns="548411" rIns="274217"/>
          <a:lstStyle>
            <a:lvl1pPr marL="342749" indent="-342749">
              <a:lnSpc>
                <a:spcPct val="100000"/>
              </a:lnSpc>
              <a:spcAft>
                <a:spcPts val="1000"/>
              </a:spcAft>
              <a:buClr>
                <a:schemeClr val="accent1"/>
              </a:buClr>
              <a:buFont typeface="Arial" panose="020B0604020202020204" pitchFamily="34" charset="0"/>
              <a:buChar char="•"/>
              <a:defRPr sz="2500"/>
            </a:lvl1pPr>
            <a:lvl2pPr marL="799760" indent="-342749">
              <a:lnSpc>
                <a:spcPct val="100000"/>
              </a:lnSpc>
              <a:spcAft>
                <a:spcPts val="1000"/>
              </a:spcAft>
              <a:buClr>
                <a:schemeClr val="accent1"/>
              </a:buClr>
              <a:buFont typeface="Arial" panose="020B0604020202020204" pitchFamily="34" charset="0"/>
              <a:buChar char="•"/>
              <a:defRPr sz="2100"/>
            </a:lvl2pPr>
            <a:lvl3pPr marL="1199640" indent="-285631">
              <a:lnSpc>
                <a:spcPct val="100000"/>
              </a:lnSpc>
              <a:spcAft>
                <a:spcPts val="1000"/>
              </a:spcAft>
              <a:buClr>
                <a:schemeClr val="accent1"/>
              </a:buClr>
              <a:buFont typeface="Arial" panose="020B0604020202020204" pitchFamily="34" charset="0"/>
              <a:buChar char="•"/>
              <a:defRPr sz="1700"/>
            </a:lvl3pPr>
            <a:lvl4pPr marL="1656638" indent="-285631">
              <a:lnSpc>
                <a:spcPct val="100000"/>
              </a:lnSpc>
              <a:spcAft>
                <a:spcPts val="1000"/>
              </a:spcAft>
              <a:buClr>
                <a:schemeClr val="accent1"/>
              </a:buClr>
              <a:buFont typeface="Arial" panose="020B0604020202020204" pitchFamily="34" charset="0"/>
              <a:buChar char="•"/>
              <a:defRPr sz="1700"/>
            </a:lvl4pPr>
            <a:lvl5pPr marL="2113658" indent="-285631">
              <a:lnSpc>
                <a:spcPct val="100000"/>
              </a:lnSpc>
              <a:spcAft>
                <a:spcPts val="1000"/>
              </a:spcAft>
              <a:buClr>
                <a:schemeClr val="accent1"/>
              </a:buClr>
              <a:buFont typeface="Arial" panose="020B0604020202020204" pitchFamily="34" charset="0"/>
              <a:buChar cha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ABD73C-8DA9-41F0-9CA9-6868FA809B1C}" type="datetime1">
              <a:rPr lang="en-US" smtClean="0">
                <a:solidFill>
                  <a:srgbClr val="000000"/>
                </a:solidFill>
              </a:rPr>
              <a:t>11/4/2020</a:t>
            </a:fld>
            <a:endParaRPr lang="en-US" dirty="0">
              <a:solidFill>
                <a:srgbClr val="000000"/>
              </a:solidFill>
            </a:endParaRPr>
          </a:p>
        </p:txBody>
      </p:sp>
      <p:sp>
        <p:nvSpPr>
          <p:cNvPr id="11" name="Footer Placeholder 4"/>
          <p:cNvSpPr>
            <a:spLocks noGrp="1"/>
          </p:cNvSpPr>
          <p:nvPr>
            <p:ph type="ftr" sz="quarter" idx="3"/>
          </p:nvPr>
        </p:nvSpPr>
        <p:spPr>
          <a:xfrm>
            <a:off x="2476672" y="6356444"/>
            <a:ext cx="4190734" cy="365125"/>
          </a:xfrm>
          <a:prstGeom prst="rect">
            <a:avLst/>
          </a:prstGeom>
        </p:spPr>
        <p:txBody>
          <a:bodyPr anchor="ctr"/>
          <a:lstStyle>
            <a:lvl1pPr algn="ctr">
              <a:defRPr sz="1200">
                <a:solidFill>
                  <a:schemeClr val="tx2"/>
                </a:solidFill>
              </a:defRPr>
            </a:lvl1pPr>
          </a:lstStyle>
          <a:p>
            <a:r>
              <a:rPr lang="en-US" dirty="0">
                <a:solidFill>
                  <a:srgbClr val="000000"/>
                </a:solidFill>
              </a:rPr>
              <a:t>Minnesota Housing | mnhousing.gov</a:t>
            </a: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9" name="Rectangle 8"/>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06" tIns="45703" rIns="91406" bIns="45703" rtlCol="0" anchor="ctr"/>
          <a:lstStyle/>
          <a:p>
            <a:pPr algn="ctr"/>
            <a:endParaRPr lang="en-US" dirty="0">
              <a:solidFill>
                <a:srgbClr val="FFFFFF"/>
              </a:solidFill>
            </a:endParaRPr>
          </a:p>
        </p:txBody>
      </p:sp>
    </p:spTree>
    <p:extLst>
      <p:ext uri="{BB962C8B-B14F-4D97-AF65-F5344CB8AC3E}">
        <p14:creationId xmlns:p14="http://schemas.microsoft.com/office/powerpoint/2010/main" val="2958837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p:bgPr>
        <a:solidFill>
          <a:srgbClr val="E8E8E8"/>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6" tIns="45703" rIns="91406" bIns="45703" rtlCol="0" anchor="ctr"/>
          <a:lstStyle/>
          <a:p>
            <a:pPr algn="ctr"/>
            <a:endParaRPr lang="en-US" dirty="0">
              <a:solidFill>
                <a:srgbClr val="FFFFFF"/>
              </a:solidFill>
            </a:endParaRPr>
          </a:p>
        </p:txBody>
      </p:sp>
      <p:sp>
        <p:nvSpPr>
          <p:cNvPr id="10" name="Title 1"/>
          <p:cNvSpPr>
            <a:spLocks noGrp="1"/>
          </p:cNvSpPr>
          <p:nvPr>
            <p:ph type="title" hasCustomPrompt="1"/>
          </p:nvPr>
        </p:nvSpPr>
        <p:spPr>
          <a:xfrm>
            <a:off x="628652" y="152400"/>
            <a:ext cx="78867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a:xfrm>
            <a:off x="628652" y="1594629"/>
            <a:ext cx="3886201"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3" y="1594629"/>
            <a:ext cx="3886201"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6F854F2-CB1E-499D-A81B-FB034E9C2211}" type="datetime1">
              <a:rPr lang="en-US" smtClean="0">
                <a:solidFill>
                  <a:srgbClr val="000000"/>
                </a:solidFill>
              </a:rPr>
              <a:t>11/4/2020</a:t>
            </a:fld>
            <a:endParaRPr lang="en-US" dirty="0">
              <a:solidFill>
                <a:srgbClr val="000000"/>
              </a:solidFill>
            </a:endParaRPr>
          </a:p>
        </p:txBody>
      </p:sp>
      <p:sp>
        <p:nvSpPr>
          <p:cNvPr id="11" name="Footer Placeholder 4"/>
          <p:cNvSpPr>
            <a:spLocks noGrp="1"/>
          </p:cNvSpPr>
          <p:nvPr>
            <p:ph type="ftr" sz="quarter" idx="3"/>
          </p:nvPr>
        </p:nvSpPr>
        <p:spPr>
          <a:xfrm>
            <a:off x="2476672" y="6356444"/>
            <a:ext cx="4190734" cy="365125"/>
          </a:xfrm>
          <a:prstGeom prst="rect">
            <a:avLst/>
          </a:prstGeom>
        </p:spPr>
        <p:txBody>
          <a:bodyPr anchor="ctr"/>
          <a:lstStyle>
            <a:lvl1pPr algn="ctr">
              <a:defRPr sz="1200">
                <a:solidFill>
                  <a:schemeClr val="tx2"/>
                </a:solidFill>
              </a:defRPr>
            </a:lvl1pPr>
          </a:lstStyle>
          <a:p>
            <a:r>
              <a:rPr lang="en-US" dirty="0">
                <a:solidFill>
                  <a:srgbClr val="000000"/>
                </a:solidFill>
              </a:rPr>
              <a:t>Minnesota Housing | mnhousing.gov</a:t>
            </a: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5806719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2" y="365129"/>
            <a:ext cx="7886700" cy="1325563"/>
          </a:xfrm>
          <a:prstGeom prst="rect">
            <a:avLst/>
          </a:prstGeom>
        </p:spPr>
        <p:txBody>
          <a:bodyPr vert="horz" lIns="91406" tIns="45703" rIns="91406" bIns="45703"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2" y="1825625"/>
            <a:ext cx="7886700" cy="4351339"/>
          </a:xfrm>
          <a:prstGeom prst="rect">
            <a:avLst/>
          </a:prstGeom>
        </p:spPr>
        <p:txBody>
          <a:bodyPr vert="horz" lIns="91406" tIns="45703" rIns="91406" bIns="4570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717" y="6356448"/>
            <a:ext cx="1018942" cy="365125"/>
          </a:xfrm>
          <a:prstGeom prst="rect">
            <a:avLst/>
          </a:prstGeom>
        </p:spPr>
        <p:txBody>
          <a:bodyPr vert="horz" lIns="91406" tIns="45703" rIns="91406" bIns="45703" rtlCol="0" anchor="ctr"/>
          <a:lstStyle>
            <a:lvl1pPr algn="l">
              <a:defRPr sz="1200">
                <a:solidFill>
                  <a:schemeClr val="tx2"/>
                </a:solidFill>
              </a:defRPr>
            </a:lvl1pPr>
          </a:lstStyle>
          <a:p>
            <a:fld id="{CBADAF7C-4217-4850-A58E-2241D9998367}" type="datetime1">
              <a:rPr lang="en-US" smtClean="0">
                <a:solidFill>
                  <a:srgbClr val="000000"/>
                </a:solidFill>
              </a:rPr>
              <a:t>11/4/2020</a:t>
            </a:fld>
            <a:endParaRPr lang="en-US" dirty="0">
              <a:solidFill>
                <a:srgbClr val="000000"/>
              </a:solidFill>
            </a:endParaRPr>
          </a:p>
        </p:txBody>
      </p:sp>
      <p:sp>
        <p:nvSpPr>
          <p:cNvPr id="12" name="Footer Placeholder 4"/>
          <p:cNvSpPr>
            <a:spLocks noGrp="1"/>
          </p:cNvSpPr>
          <p:nvPr>
            <p:ph type="ftr" sz="quarter" idx="3"/>
          </p:nvPr>
        </p:nvSpPr>
        <p:spPr>
          <a:xfrm>
            <a:off x="2476672" y="6356444"/>
            <a:ext cx="4190734" cy="365125"/>
          </a:xfrm>
          <a:prstGeom prst="rect">
            <a:avLst/>
          </a:prstGeom>
        </p:spPr>
        <p:txBody>
          <a:bodyPr lIns="91406" tIns="45703" rIns="91406" bIns="45703" anchor="ctr"/>
          <a:lstStyle>
            <a:lvl1pPr algn="ctr">
              <a:defRPr sz="1200">
                <a:solidFill>
                  <a:schemeClr val="tx2"/>
                </a:solidFill>
              </a:defRPr>
            </a:lvl1pPr>
          </a:lstStyle>
          <a:p>
            <a:r>
              <a:rPr lang="en-US" dirty="0">
                <a:solidFill>
                  <a:srgbClr val="000000"/>
                </a:solidFill>
              </a:rPr>
              <a:t>Minnesota Housing </a:t>
            </a:r>
            <a:r>
              <a:rPr lang="en-US" dirty="0">
                <a:solidFill>
                  <a:srgbClr val="003865"/>
                </a:solidFill>
              </a:rPr>
              <a:t>|</a:t>
            </a:r>
            <a:r>
              <a:rPr lang="en-US" dirty="0">
                <a:solidFill>
                  <a:srgbClr val="000000"/>
                </a:solidFill>
              </a:rPr>
              <a:t> mnhousing.gov</a:t>
            </a:r>
          </a:p>
        </p:txBody>
      </p:sp>
      <p:sp>
        <p:nvSpPr>
          <p:cNvPr id="6" name="Slide Number Placeholder 5"/>
          <p:cNvSpPr>
            <a:spLocks noGrp="1"/>
          </p:cNvSpPr>
          <p:nvPr>
            <p:ph type="sldNum" sz="quarter" idx="4"/>
          </p:nvPr>
        </p:nvSpPr>
        <p:spPr>
          <a:xfrm>
            <a:off x="7418358" y="6356448"/>
            <a:ext cx="1097001" cy="365125"/>
          </a:xfrm>
          <a:prstGeom prst="rect">
            <a:avLst/>
          </a:prstGeom>
        </p:spPr>
        <p:txBody>
          <a:bodyPr vert="horz" lIns="91406" tIns="45703" rIns="91406" bIns="45703" rtlCol="0" anchor="ctr"/>
          <a:lstStyle>
            <a:lvl1pPr algn="r">
              <a:defRPr sz="1200">
                <a:solidFill>
                  <a:schemeClr val="tx2"/>
                </a:solidFill>
              </a:defRPr>
            </a:lvl1p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5209970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Lst>
  <p:hf hdr="0"/>
  <p:txStyles>
    <p:titleStyle>
      <a:lvl1pPr algn="l" defTabSz="91401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498" indent="-228498" algn="l" defTabSz="914018"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511" indent="-228498" algn="l" defTabSz="914018"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2516" indent="-228498" algn="l" defTabSz="914018"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599520" indent="-228498" algn="l" defTabSz="914018"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6532" indent="-228498" algn="l" defTabSz="914018"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3529" indent="-228498" algn="l" defTabSz="9140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542" indent="-228498" algn="l" defTabSz="9140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547" indent="-228498" algn="l" defTabSz="9140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551" indent="-228498" algn="l" defTabSz="9140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018" rtl="0" eaLnBrk="1" latinLnBrk="0" hangingPunct="1">
        <a:defRPr sz="1800" kern="1200">
          <a:solidFill>
            <a:schemeClr val="tx1"/>
          </a:solidFill>
          <a:latin typeface="+mn-lt"/>
          <a:ea typeface="+mn-ea"/>
          <a:cs typeface="+mn-cs"/>
        </a:defRPr>
      </a:lvl1pPr>
      <a:lvl2pPr marL="456998" algn="l" defTabSz="914018" rtl="0" eaLnBrk="1" latinLnBrk="0" hangingPunct="1">
        <a:defRPr sz="1800" kern="1200">
          <a:solidFill>
            <a:schemeClr val="tx1"/>
          </a:solidFill>
          <a:latin typeface="+mn-lt"/>
          <a:ea typeface="+mn-ea"/>
          <a:cs typeface="+mn-cs"/>
        </a:defRPr>
      </a:lvl2pPr>
      <a:lvl3pPr marL="914018" algn="l" defTabSz="914018" rtl="0" eaLnBrk="1" latinLnBrk="0" hangingPunct="1">
        <a:defRPr sz="1800" kern="1200">
          <a:solidFill>
            <a:schemeClr val="tx1"/>
          </a:solidFill>
          <a:latin typeface="+mn-lt"/>
          <a:ea typeface="+mn-ea"/>
          <a:cs typeface="+mn-cs"/>
        </a:defRPr>
      </a:lvl3pPr>
      <a:lvl4pPr marL="1371022" algn="l" defTabSz="914018" rtl="0" eaLnBrk="1" latinLnBrk="0" hangingPunct="1">
        <a:defRPr sz="1800" kern="1200">
          <a:solidFill>
            <a:schemeClr val="tx1"/>
          </a:solidFill>
          <a:latin typeface="+mn-lt"/>
          <a:ea typeface="+mn-ea"/>
          <a:cs typeface="+mn-cs"/>
        </a:defRPr>
      </a:lvl4pPr>
      <a:lvl5pPr marL="1828034" algn="l" defTabSz="914018" rtl="0" eaLnBrk="1" latinLnBrk="0" hangingPunct="1">
        <a:defRPr sz="1800" kern="1200">
          <a:solidFill>
            <a:schemeClr val="tx1"/>
          </a:solidFill>
          <a:latin typeface="+mn-lt"/>
          <a:ea typeface="+mn-ea"/>
          <a:cs typeface="+mn-cs"/>
        </a:defRPr>
      </a:lvl5pPr>
      <a:lvl6pPr marL="2285031" algn="l" defTabSz="914018" rtl="0" eaLnBrk="1" latinLnBrk="0" hangingPunct="1">
        <a:defRPr sz="1800" kern="1200">
          <a:solidFill>
            <a:schemeClr val="tx1"/>
          </a:solidFill>
          <a:latin typeface="+mn-lt"/>
          <a:ea typeface="+mn-ea"/>
          <a:cs typeface="+mn-cs"/>
        </a:defRPr>
      </a:lvl6pPr>
      <a:lvl7pPr marL="2742029" algn="l" defTabSz="914018" rtl="0" eaLnBrk="1" latinLnBrk="0" hangingPunct="1">
        <a:defRPr sz="1800" kern="1200">
          <a:solidFill>
            <a:schemeClr val="tx1"/>
          </a:solidFill>
          <a:latin typeface="+mn-lt"/>
          <a:ea typeface="+mn-ea"/>
          <a:cs typeface="+mn-cs"/>
        </a:defRPr>
      </a:lvl7pPr>
      <a:lvl8pPr marL="3199040" algn="l" defTabSz="914018" rtl="0" eaLnBrk="1" latinLnBrk="0" hangingPunct="1">
        <a:defRPr sz="1800" kern="1200">
          <a:solidFill>
            <a:schemeClr val="tx1"/>
          </a:solidFill>
          <a:latin typeface="+mn-lt"/>
          <a:ea typeface="+mn-ea"/>
          <a:cs typeface="+mn-cs"/>
        </a:defRPr>
      </a:lvl8pPr>
      <a:lvl9pPr marL="3656045" algn="l" defTabSz="91401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www.mnhousing.gov/sites/multifamily/fhpap"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9.xml"/></Relationships>
</file>

<file path=ppt/slides/_rels/slide20.xml.rels><?xml version="1.0" encoding="UTF-8" standalone="yes"?>
<Relationships xmlns="http://schemas.openxmlformats.org/package/2006/relationships"><Relationship Id="rId3" Type="http://schemas.openxmlformats.org/officeDocument/2006/relationships/hyperlink" Target="http://www.mnhousing.gov/sites/multifamily/bridges" TargetMode="External"/><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www.mnhousing.gov/sites/np/renters" TargetMode="External"/><Relationship Id="rId2" Type="http://schemas.openxmlformats.org/officeDocument/2006/relationships/hyperlink" Target="http://www.mnhousing.gov/sites/multifamily/htf" TargetMode="External"/><Relationship Id="rId1" Type="http://schemas.openxmlformats.org/officeDocument/2006/relationships/slideLayout" Target="../slideLayouts/slideLayout8.xml"/><Relationship Id="rId4" Type="http://schemas.openxmlformats.org/officeDocument/2006/relationships/hyperlink" Target="mailto:MHFA.RENTAL-ASSISTANCE@state.mn.us"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9.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hyperlink" Target="http://www.mnhousing.gov/sites/multifamily/homeworkstartswithhome" TargetMode="External"/><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www.revisor.mn.gov/statutes/cite/462a.204"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2819400"/>
            <a:ext cx="9144000" cy="1295182"/>
          </a:xfrm>
        </p:spPr>
        <p:txBody>
          <a:bodyPr/>
          <a:lstStyle/>
          <a:p>
            <a:r>
              <a:rPr lang="en-US" dirty="0"/>
              <a:t>Minnesota Housing Grant Programs</a:t>
            </a:r>
          </a:p>
        </p:txBody>
      </p:sp>
      <p:sp>
        <p:nvSpPr>
          <p:cNvPr id="3" name="Text Placeholder 2"/>
          <p:cNvSpPr>
            <a:spLocks noGrp="1"/>
          </p:cNvSpPr>
          <p:nvPr>
            <p:ph type="body" sz="quarter" idx="14"/>
          </p:nvPr>
        </p:nvSpPr>
        <p:spPr>
          <a:xfrm>
            <a:off x="1473960" y="4234638"/>
            <a:ext cx="6432554" cy="1871133"/>
          </a:xfrm>
        </p:spPr>
        <p:txBody>
          <a:bodyPr>
            <a:normAutofit/>
          </a:bodyPr>
          <a:lstStyle/>
          <a:p>
            <a:pPr>
              <a:spcBef>
                <a:spcPts val="0"/>
              </a:spcBef>
            </a:pPr>
            <a:r>
              <a:rPr lang="en-US" sz="2200" dirty="0"/>
              <a:t>Diane Elias, Nancy Urbanski, Ellie Miller &amp; Erin Menne</a:t>
            </a:r>
          </a:p>
          <a:p>
            <a:pPr>
              <a:spcBef>
                <a:spcPts val="0"/>
              </a:spcBef>
            </a:pPr>
            <a:r>
              <a:rPr lang="en-US" sz="2200" dirty="0"/>
              <a:t>November 17, 2020</a:t>
            </a:r>
          </a:p>
        </p:txBody>
      </p:sp>
      <p:sp>
        <p:nvSpPr>
          <p:cNvPr id="7" name="Footer Placeholder 6"/>
          <p:cNvSpPr>
            <a:spLocks noGrp="1"/>
          </p:cNvSpPr>
          <p:nvPr>
            <p:ph type="ftr" sz="quarter" idx="3"/>
          </p:nvPr>
        </p:nvSpPr>
        <p:spPr/>
        <p:txBody>
          <a:bodyPr/>
          <a:lstStyle/>
          <a:p>
            <a:r>
              <a:rPr lang="en-US" dirty="0"/>
              <a:t>Minnesota Housing </a:t>
            </a:r>
            <a:r>
              <a:rPr lang="en-US" dirty="0">
                <a:solidFill>
                  <a:schemeClr val="accent1"/>
                </a:solidFill>
              </a:rPr>
              <a:t>|</a:t>
            </a:r>
            <a:r>
              <a:rPr lang="en-US" dirty="0"/>
              <a:t> mnhousing.gov</a:t>
            </a:r>
          </a:p>
        </p:txBody>
      </p:sp>
      <p:pic>
        <p:nvPicPr>
          <p:cNvPr id="12" name="Picture 2">
            <a:extLst>
              <a:ext uri="{FF2B5EF4-FFF2-40B4-BE49-F238E27FC236}">
                <a16:creationId xmlns:a16="http://schemas.microsoft.com/office/drawing/2014/main" id="{C917571B-DB1D-4A8A-A5E5-FE968E375F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331" b="3331"/>
          <a:stretch>
            <a:fillRect/>
          </a:stretch>
        </p:blipFill>
        <p:spPr bwMode="auto">
          <a:xfrm>
            <a:off x="0" y="0"/>
            <a:ext cx="9144000" cy="2865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6184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EFD54-3997-41DD-968B-E16ADE45D82C}"/>
              </a:ext>
            </a:extLst>
          </p:cNvPr>
          <p:cNvSpPr>
            <a:spLocks noGrp="1"/>
          </p:cNvSpPr>
          <p:nvPr>
            <p:ph type="title"/>
          </p:nvPr>
        </p:nvSpPr>
        <p:spPr/>
        <p:txBody>
          <a:bodyPr/>
          <a:lstStyle/>
          <a:p>
            <a:r>
              <a:rPr lang="en-US" dirty="0"/>
              <a:t>Website</a:t>
            </a:r>
          </a:p>
        </p:txBody>
      </p:sp>
      <p:sp>
        <p:nvSpPr>
          <p:cNvPr id="3" name="Content Placeholder 2">
            <a:extLst>
              <a:ext uri="{FF2B5EF4-FFF2-40B4-BE49-F238E27FC236}">
                <a16:creationId xmlns:a16="http://schemas.microsoft.com/office/drawing/2014/main" id="{CD2B50CD-880B-4032-97F2-3D8FDF49CB6C}"/>
              </a:ext>
            </a:extLst>
          </p:cNvPr>
          <p:cNvSpPr>
            <a:spLocks noGrp="1"/>
          </p:cNvSpPr>
          <p:nvPr>
            <p:ph idx="1"/>
          </p:nvPr>
        </p:nvSpPr>
        <p:spPr/>
        <p:txBody>
          <a:bodyPr/>
          <a:lstStyle/>
          <a:p>
            <a:r>
              <a:rPr lang="en-US" dirty="0">
                <a:hlinkClick r:id="rId3"/>
              </a:rPr>
              <a:t>http://www.mnhousing.gov/sites/multifamily/fhpap</a:t>
            </a:r>
            <a:endParaRPr lang="en-US" dirty="0"/>
          </a:p>
          <a:p>
            <a:pPr marL="0" indent="0">
              <a:buNone/>
            </a:pPr>
            <a:r>
              <a:rPr lang="en-US" dirty="0"/>
              <a:t>	including contact list for client referral</a:t>
            </a:r>
          </a:p>
        </p:txBody>
      </p:sp>
      <p:sp>
        <p:nvSpPr>
          <p:cNvPr id="4" name="Date Placeholder 3">
            <a:extLst>
              <a:ext uri="{FF2B5EF4-FFF2-40B4-BE49-F238E27FC236}">
                <a16:creationId xmlns:a16="http://schemas.microsoft.com/office/drawing/2014/main" id="{DDA7EC2E-DF30-4D42-884E-263053A2F84B}"/>
              </a:ext>
            </a:extLst>
          </p:cNvPr>
          <p:cNvSpPr>
            <a:spLocks noGrp="1"/>
          </p:cNvSpPr>
          <p:nvPr>
            <p:ph type="dt" sz="half" idx="10"/>
          </p:nvPr>
        </p:nvSpPr>
        <p:spPr/>
        <p:txBody>
          <a:bodyPr/>
          <a:lstStyle/>
          <a:p>
            <a:fld id="{0DABD73C-8DA9-41F0-9CA9-6868FA809B1C}" type="datetime1">
              <a:rPr lang="en-US" smtClean="0">
                <a:solidFill>
                  <a:srgbClr val="000000"/>
                </a:solidFill>
              </a:rPr>
              <a:t>11/4/2020</a:t>
            </a:fld>
            <a:endParaRPr lang="en-US" dirty="0">
              <a:solidFill>
                <a:srgbClr val="000000"/>
              </a:solidFill>
            </a:endParaRPr>
          </a:p>
        </p:txBody>
      </p:sp>
      <p:sp>
        <p:nvSpPr>
          <p:cNvPr id="5" name="Footer Placeholder 4">
            <a:extLst>
              <a:ext uri="{FF2B5EF4-FFF2-40B4-BE49-F238E27FC236}">
                <a16:creationId xmlns:a16="http://schemas.microsoft.com/office/drawing/2014/main" id="{E75F8AA7-E9B2-408E-A463-03662917BB59}"/>
              </a:ext>
            </a:extLst>
          </p:cNvPr>
          <p:cNvSpPr>
            <a:spLocks noGrp="1"/>
          </p:cNvSpPr>
          <p:nvPr>
            <p:ph type="ftr" sz="quarter" idx="3"/>
          </p:nvPr>
        </p:nvSpPr>
        <p:spPr/>
        <p:txBody>
          <a:bodyPr/>
          <a:lstStyle/>
          <a:p>
            <a:r>
              <a:rPr lang="en-US">
                <a:solidFill>
                  <a:srgbClr val="000000"/>
                </a:solidFill>
              </a:rPr>
              <a:t>Minnesota Housing | mnhousing.gov</a:t>
            </a:r>
            <a:endParaRPr lang="en-US" dirty="0">
              <a:solidFill>
                <a:srgbClr val="000000"/>
              </a:solidFill>
            </a:endParaRPr>
          </a:p>
        </p:txBody>
      </p:sp>
      <p:sp>
        <p:nvSpPr>
          <p:cNvPr id="6" name="Slide Number Placeholder 5">
            <a:extLst>
              <a:ext uri="{FF2B5EF4-FFF2-40B4-BE49-F238E27FC236}">
                <a16:creationId xmlns:a16="http://schemas.microsoft.com/office/drawing/2014/main" id="{7A7177A2-28D0-4802-8E26-485B8159AE77}"/>
              </a:ext>
            </a:extLst>
          </p:cNvPr>
          <p:cNvSpPr>
            <a:spLocks noGrp="1"/>
          </p:cNvSpPr>
          <p:nvPr>
            <p:ph type="sldNum" sz="quarter" idx="12"/>
          </p:nvPr>
        </p:nvSpPr>
        <p:spPr/>
        <p:txBody>
          <a:bodyPr/>
          <a:lstStyle/>
          <a:p>
            <a:fld id="{48F63A3B-78C7-47BE-AE5E-E10140E04643}" type="slidenum">
              <a:rPr lang="en-US" smtClean="0">
                <a:solidFill>
                  <a:srgbClr val="000000"/>
                </a:solidFill>
              </a:rPr>
              <a:pPr/>
              <a:t>10</a:t>
            </a:fld>
            <a:endParaRPr lang="en-US" dirty="0">
              <a:solidFill>
                <a:srgbClr val="000000"/>
              </a:solidFill>
            </a:endParaRPr>
          </a:p>
        </p:txBody>
      </p:sp>
    </p:spTree>
    <p:extLst>
      <p:ext uri="{BB962C8B-B14F-4D97-AF65-F5344CB8AC3E}">
        <p14:creationId xmlns:p14="http://schemas.microsoft.com/office/powerpoint/2010/main" val="468429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fld id="{48F63A3B-78C7-47BE-AE5E-E10140E04643}" type="slidenum">
              <a:rPr lang="en-US" smtClean="0">
                <a:solidFill>
                  <a:srgbClr val="000000"/>
                </a:solidFill>
              </a:rPr>
              <a:pPr/>
              <a:t>11</a:t>
            </a:fld>
            <a:endParaRPr lang="en-US" dirty="0">
              <a:solidFill>
                <a:srgbClr val="000000"/>
              </a:solidFill>
            </a:endParaRPr>
          </a:p>
        </p:txBody>
      </p:sp>
      <p:sp>
        <p:nvSpPr>
          <p:cNvPr id="3" name="Title 2"/>
          <p:cNvSpPr>
            <a:spLocks noGrp="1"/>
          </p:cNvSpPr>
          <p:nvPr>
            <p:ph type="title"/>
          </p:nvPr>
        </p:nvSpPr>
        <p:spPr/>
        <p:txBody>
          <a:bodyPr/>
          <a:lstStyle/>
          <a:p>
            <a:r>
              <a:rPr lang="en-US" dirty="0"/>
              <a:t>Questions?</a:t>
            </a:r>
          </a:p>
        </p:txBody>
      </p:sp>
      <p:sp>
        <p:nvSpPr>
          <p:cNvPr id="10" name="Text Placeholder 7"/>
          <p:cNvSpPr>
            <a:spLocks noGrp="1"/>
          </p:cNvSpPr>
          <p:nvPr>
            <p:ph type="body" sz="quarter" idx="13"/>
          </p:nvPr>
        </p:nvSpPr>
        <p:spPr>
          <a:xfrm>
            <a:off x="838200" y="3657600"/>
            <a:ext cx="7145518" cy="2994843"/>
          </a:xfrm>
        </p:spPr>
        <p:txBody>
          <a:bodyPr>
            <a:normAutofit/>
          </a:bodyPr>
          <a:lstStyle/>
          <a:p>
            <a:endParaRPr lang="en-US" sz="2300" b="1" dirty="0"/>
          </a:p>
          <a:p>
            <a:endParaRPr lang="en-US" sz="2900" dirty="0"/>
          </a:p>
          <a:p>
            <a:r>
              <a:rPr lang="en-US" sz="2100" dirty="0"/>
              <a:t> </a:t>
            </a:r>
          </a:p>
          <a:p>
            <a:endParaRPr lang="en-US" sz="2200" dirty="0"/>
          </a:p>
        </p:txBody>
      </p:sp>
      <p:sp>
        <p:nvSpPr>
          <p:cNvPr id="5" name="Footer Placeholder 4"/>
          <p:cNvSpPr>
            <a:spLocks noGrp="1"/>
          </p:cNvSpPr>
          <p:nvPr>
            <p:ph type="ftr" sz="quarter" idx="4294967295"/>
          </p:nvPr>
        </p:nvSpPr>
        <p:spPr>
          <a:xfrm>
            <a:off x="2476672" y="6356444"/>
            <a:ext cx="4190734" cy="365125"/>
          </a:xfrm>
          <a:prstGeom prst="rect">
            <a:avLst/>
          </a:prstGeom>
        </p:spPr>
        <p:txBody>
          <a:bodyPr/>
          <a:lstStyle/>
          <a:p>
            <a:pPr algn="ctr"/>
            <a:r>
              <a:rPr lang="en-US" dirty="0">
                <a:solidFill>
                  <a:srgbClr val="000000"/>
                </a:solidFill>
              </a:rPr>
              <a:t>Minnesota Housing | mnhousing.gov</a:t>
            </a:r>
          </a:p>
        </p:txBody>
      </p:sp>
      <p:sp>
        <p:nvSpPr>
          <p:cNvPr id="2" name="Date Placeholder 1"/>
          <p:cNvSpPr>
            <a:spLocks noGrp="1"/>
          </p:cNvSpPr>
          <p:nvPr>
            <p:ph type="dt" sz="half" idx="10"/>
          </p:nvPr>
        </p:nvSpPr>
        <p:spPr/>
        <p:txBody>
          <a:bodyPr/>
          <a:lstStyle/>
          <a:p>
            <a:fld id="{94418642-5953-4702-A7DF-CE41A25B5913}" type="datetime1">
              <a:rPr lang="en-US" smtClean="0">
                <a:solidFill>
                  <a:srgbClr val="000000"/>
                </a:solidFill>
              </a:rPr>
              <a:t>11/4/2020</a:t>
            </a:fld>
            <a:endParaRPr lang="en-US" dirty="0">
              <a:solidFill>
                <a:srgbClr val="000000"/>
              </a:solidFill>
            </a:endParaRPr>
          </a:p>
        </p:txBody>
      </p:sp>
    </p:spTree>
    <p:extLst>
      <p:ext uri="{BB962C8B-B14F-4D97-AF65-F5344CB8AC3E}">
        <p14:creationId xmlns:p14="http://schemas.microsoft.com/office/powerpoint/2010/main" val="2167539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01B14-DC4D-42C0-9BBA-A536AB0DC121}"/>
              </a:ext>
            </a:extLst>
          </p:cNvPr>
          <p:cNvSpPr>
            <a:spLocks noGrp="1"/>
          </p:cNvSpPr>
          <p:nvPr>
            <p:ph type="ctrTitle"/>
          </p:nvPr>
        </p:nvSpPr>
        <p:spPr/>
        <p:txBody>
          <a:bodyPr/>
          <a:lstStyle/>
          <a:p>
            <a:r>
              <a:rPr lang="en-US" dirty="0"/>
              <a:t>Rental Assistance Programs Overview</a:t>
            </a:r>
          </a:p>
        </p:txBody>
      </p:sp>
      <p:sp>
        <p:nvSpPr>
          <p:cNvPr id="3" name="Text Placeholder 2">
            <a:extLst>
              <a:ext uri="{FF2B5EF4-FFF2-40B4-BE49-F238E27FC236}">
                <a16:creationId xmlns:a16="http://schemas.microsoft.com/office/drawing/2014/main" id="{3EF09A2A-2446-4626-90AF-EC6E0182DDF1}"/>
              </a:ext>
            </a:extLst>
          </p:cNvPr>
          <p:cNvSpPr>
            <a:spLocks noGrp="1"/>
          </p:cNvSpPr>
          <p:nvPr>
            <p:ph type="body" sz="quarter" idx="14"/>
          </p:nvPr>
        </p:nvSpPr>
        <p:spPr>
          <a:xfrm>
            <a:off x="990599" y="5644885"/>
            <a:ext cx="7524759" cy="440971"/>
          </a:xfrm>
        </p:spPr>
        <p:txBody>
          <a:bodyPr>
            <a:noAutofit/>
          </a:bodyPr>
          <a:lstStyle/>
          <a:p>
            <a:r>
              <a:rPr lang="en-US" sz="2800" dirty="0"/>
              <a:t>Bridges &amp; Housing Trust Fund</a:t>
            </a:r>
          </a:p>
        </p:txBody>
      </p:sp>
      <p:sp>
        <p:nvSpPr>
          <p:cNvPr id="5" name="Date Placeholder 4">
            <a:extLst>
              <a:ext uri="{FF2B5EF4-FFF2-40B4-BE49-F238E27FC236}">
                <a16:creationId xmlns:a16="http://schemas.microsoft.com/office/drawing/2014/main" id="{9EF679E6-106F-4F83-8475-C0043E4197C8}"/>
              </a:ext>
            </a:extLst>
          </p:cNvPr>
          <p:cNvSpPr>
            <a:spLocks noGrp="1"/>
          </p:cNvSpPr>
          <p:nvPr>
            <p:ph type="dt" sz="half" idx="15"/>
          </p:nvPr>
        </p:nvSpPr>
        <p:spPr/>
        <p:txBody>
          <a:bodyPr/>
          <a:lstStyle/>
          <a:p>
            <a:fld id="{2F59BAA8-EC11-464B-9D8E-B9CDA8024254}" type="datetime1">
              <a:rPr lang="en-US" smtClean="0">
                <a:solidFill>
                  <a:srgbClr val="000000"/>
                </a:solidFill>
              </a:rPr>
              <a:t>11/4/2020</a:t>
            </a:fld>
            <a:endParaRPr lang="en-US" dirty="0">
              <a:solidFill>
                <a:srgbClr val="000000"/>
              </a:solidFill>
            </a:endParaRPr>
          </a:p>
        </p:txBody>
      </p:sp>
      <p:sp>
        <p:nvSpPr>
          <p:cNvPr id="6" name="Footer Placeholder 5">
            <a:extLst>
              <a:ext uri="{FF2B5EF4-FFF2-40B4-BE49-F238E27FC236}">
                <a16:creationId xmlns:a16="http://schemas.microsoft.com/office/drawing/2014/main" id="{83B6EB77-0DC4-418D-A91C-3D34D3AFA6A7}"/>
              </a:ext>
            </a:extLst>
          </p:cNvPr>
          <p:cNvSpPr>
            <a:spLocks noGrp="1"/>
          </p:cNvSpPr>
          <p:nvPr>
            <p:ph type="ftr" sz="quarter" idx="3"/>
          </p:nvPr>
        </p:nvSpPr>
        <p:spPr/>
        <p:txBody>
          <a:bodyPr/>
          <a:lstStyle/>
          <a:p>
            <a:r>
              <a:rPr lang="en-US">
                <a:solidFill>
                  <a:srgbClr val="000000"/>
                </a:solidFill>
              </a:rPr>
              <a:t>Minnesota Housing | mnhousing.gov</a:t>
            </a:r>
            <a:endParaRPr lang="en-US" dirty="0">
              <a:solidFill>
                <a:srgbClr val="000000"/>
              </a:solidFill>
            </a:endParaRPr>
          </a:p>
        </p:txBody>
      </p:sp>
      <p:sp>
        <p:nvSpPr>
          <p:cNvPr id="7" name="Slide Number Placeholder 6">
            <a:extLst>
              <a:ext uri="{FF2B5EF4-FFF2-40B4-BE49-F238E27FC236}">
                <a16:creationId xmlns:a16="http://schemas.microsoft.com/office/drawing/2014/main" id="{64B3FD48-AA55-4172-83A9-926A80BBC3AC}"/>
              </a:ext>
            </a:extLst>
          </p:cNvPr>
          <p:cNvSpPr>
            <a:spLocks noGrp="1"/>
          </p:cNvSpPr>
          <p:nvPr>
            <p:ph type="sldNum" sz="quarter" idx="16"/>
          </p:nvPr>
        </p:nvSpPr>
        <p:spPr/>
        <p:txBody>
          <a:bodyPr/>
          <a:lstStyle/>
          <a:p>
            <a:fld id="{48F63A3B-78C7-47BE-AE5E-E10140E04643}" type="slidenum">
              <a:rPr lang="en-US" smtClean="0">
                <a:solidFill>
                  <a:srgbClr val="000000"/>
                </a:solidFill>
              </a:rPr>
              <a:pPr/>
              <a:t>12</a:t>
            </a:fld>
            <a:endParaRPr lang="en-US" dirty="0">
              <a:solidFill>
                <a:srgbClr val="000000"/>
              </a:solidFill>
            </a:endParaRPr>
          </a:p>
        </p:txBody>
      </p:sp>
      <p:pic>
        <p:nvPicPr>
          <p:cNvPr id="8" name="Picture Placeholder 1">
            <a:extLst>
              <a:ext uri="{FF2B5EF4-FFF2-40B4-BE49-F238E27FC236}">
                <a16:creationId xmlns:a16="http://schemas.microsoft.com/office/drawing/2014/main" id="{0BB7576B-8BB9-4CE0-B942-AE73309F291B}"/>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24838" b="24838"/>
          <a:stretch>
            <a:fillRect/>
          </a:stretch>
        </p:blipFill>
        <p:spPr>
          <a:xfrm>
            <a:off x="0" y="1470091"/>
            <a:ext cx="9144000" cy="2617722"/>
          </a:xfrm>
        </p:spPr>
      </p:pic>
    </p:spTree>
    <p:extLst>
      <p:ext uri="{BB962C8B-B14F-4D97-AF65-F5344CB8AC3E}">
        <p14:creationId xmlns:p14="http://schemas.microsoft.com/office/powerpoint/2010/main" val="367894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Bridges Overview</a:t>
            </a:r>
          </a:p>
        </p:txBody>
      </p:sp>
      <p:sp>
        <p:nvSpPr>
          <p:cNvPr id="3" name="Content Placeholder 2"/>
          <p:cNvSpPr>
            <a:spLocks noGrp="1"/>
          </p:cNvSpPr>
          <p:nvPr>
            <p:ph idx="1"/>
          </p:nvPr>
        </p:nvSpPr>
        <p:spPr>
          <a:xfrm>
            <a:off x="572654" y="1588656"/>
            <a:ext cx="8201891" cy="5023263"/>
          </a:xfrm>
        </p:spPr>
        <p:txBody>
          <a:bodyPr vert="horz" anchor="t" anchorCtr="0">
            <a:normAutofit/>
          </a:bodyPr>
          <a:lstStyle/>
          <a:p>
            <a:pPr marL="457200" indent="-365760"/>
            <a:r>
              <a:rPr lang="en-US" sz="2800" dirty="0"/>
              <a:t>Minnesota Housing currently provides funding statewide, to housing agencies, tribal nations and community based nonprofit organizations</a:t>
            </a:r>
          </a:p>
          <a:p>
            <a:pPr marL="457200" indent="-365760"/>
            <a:r>
              <a:rPr lang="en-US" sz="2800" dirty="0"/>
              <a:t>Funds are awarded through a competitive Request for Proposals (RFP) process</a:t>
            </a:r>
          </a:p>
        </p:txBody>
      </p:sp>
      <p:sp>
        <p:nvSpPr>
          <p:cNvPr id="4" name="Date Placeholder 3"/>
          <p:cNvSpPr>
            <a:spLocks noGrp="1"/>
          </p:cNvSpPr>
          <p:nvPr>
            <p:ph type="dt" sz="half" idx="10"/>
          </p:nvPr>
        </p:nvSpPr>
        <p:spPr/>
        <p:txBody>
          <a:bodyPr/>
          <a:lstStyle/>
          <a:p>
            <a:r>
              <a:rPr lang="en-US" dirty="0"/>
              <a:t>March 2019</a:t>
            </a:r>
          </a:p>
        </p:txBody>
      </p:sp>
      <p:sp>
        <p:nvSpPr>
          <p:cNvPr id="5" name="Footer Placeholder 4"/>
          <p:cNvSpPr>
            <a:spLocks noGrp="1"/>
          </p:cNvSpPr>
          <p:nvPr>
            <p:ph type="ftr" sz="quarter" idx="3"/>
          </p:nvPr>
        </p:nvSpPr>
        <p:spPr/>
        <p:txBody>
          <a:bodyPr/>
          <a:lstStyle/>
          <a:p>
            <a:r>
              <a:rPr lang="en-US" dirty="0"/>
              <a:t>Minnesota Housing | mnhousing.gov</a:t>
            </a:r>
          </a:p>
        </p:txBody>
      </p:sp>
      <p:sp>
        <p:nvSpPr>
          <p:cNvPr id="6" name="Slide Number Placeholder 5"/>
          <p:cNvSpPr>
            <a:spLocks noGrp="1"/>
          </p:cNvSpPr>
          <p:nvPr>
            <p:ph type="sldNum" sz="quarter" idx="12"/>
          </p:nvPr>
        </p:nvSpPr>
        <p:spPr/>
        <p:txBody>
          <a:bodyPr/>
          <a:lstStyle/>
          <a:p>
            <a:fld id="{48F63A3B-78C7-47BE-AE5E-E10140E04643}" type="slidenum">
              <a:rPr lang="en-US" smtClean="0"/>
              <a:t>13</a:t>
            </a:fld>
            <a:endParaRPr lang="en-US" dirty="0"/>
          </a:p>
        </p:txBody>
      </p:sp>
    </p:spTree>
    <p:extLst>
      <p:ext uri="{BB962C8B-B14F-4D97-AF65-F5344CB8AC3E}">
        <p14:creationId xmlns:p14="http://schemas.microsoft.com/office/powerpoint/2010/main" val="340535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Bridges Overview (continued)</a:t>
            </a:r>
          </a:p>
        </p:txBody>
      </p:sp>
      <p:sp>
        <p:nvSpPr>
          <p:cNvPr id="3" name="Content Placeholder 2"/>
          <p:cNvSpPr>
            <a:spLocks noGrp="1"/>
          </p:cNvSpPr>
          <p:nvPr>
            <p:ph idx="1"/>
          </p:nvPr>
        </p:nvSpPr>
        <p:spPr>
          <a:xfrm>
            <a:off x="544946" y="1570183"/>
            <a:ext cx="8211869" cy="4817423"/>
          </a:xfrm>
        </p:spPr>
        <p:txBody>
          <a:bodyPr>
            <a:normAutofit/>
          </a:bodyPr>
          <a:lstStyle/>
          <a:p>
            <a:pPr marL="457200" indent="-365760"/>
            <a:r>
              <a:rPr lang="en-US" sz="2800" dirty="0"/>
              <a:t>Over $11,000,000 in grants from two sources</a:t>
            </a:r>
          </a:p>
          <a:p>
            <a:pPr marL="457200" indent="-365760"/>
            <a:r>
              <a:rPr lang="en-US" sz="2800" dirty="0"/>
              <a:t>The available funding may be adjusted and is contingent on the amount awarded from the Minnesota Legislature and the Minnesota Department of Human Services (DHS)</a:t>
            </a:r>
          </a:p>
          <a:p>
            <a:pPr marL="457200" indent="-365760"/>
            <a:r>
              <a:rPr lang="en-US" sz="2800" dirty="0"/>
              <a:t>The Bridges grants do not include funds to provide supportive housing services. </a:t>
            </a:r>
            <a:endParaRPr lang="en-US" sz="5400" dirty="0"/>
          </a:p>
          <a:p>
            <a:endParaRPr lang="en-US" dirty="0"/>
          </a:p>
        </p:txBody>
      </p:sp>
      <p:sp>
        <p:nvSpPr>
          <p:cNvPr id="4" name="Date Placeholder 3"/>
          <p:cNvSpPr>
            <a:spLocks noGrp="1"/>
          </p:cNvSpPr>
          <p:nvPr>
            <p:ph type="dt" sz="half" idx="10"/>
          </p:nvPr>
        </p:nvSpPr>
        <p:spPr/>
        <p:txBody>
          <a:bodyPr/>
          <a:lstStyle/>
          <a:p>
            <a:r>
              <a:rPr lang="en-US" dirty="0"/>
              <a:t>March 2019</a:t>
            </a:r>
          </a:p>
        </p:txBody>
      </p:sp>
      <p:sp>
        <p:nvSpPr>
          <p:cNvPr id="5" name="Footer Placeholder 4"/>
          <p:cNvSpPr>
            <a:spLocks noGrp="1"/>
          </p:cNvSpPr>
          <p:nvPr>
            <p:ph type="ftr" sz="quarter" idx="3"/>
          </p:nvPr>
        </p:nvSpPr>
        <p:spPr/>
        <p:txBody>
          <a:bodyPr/>
          <a:lstStyle/>
          <a:p>
            <a:r>
              <a:rPr lang="en-US" dirty="0"/>
              <a:t>Minnesota Housing | mnhousing.gov</a:t>
            </a:r>
          </a:p>
        </p:txBody>
      </p:sp>
      <p:sp>
        <p:nvSpPr>
          <p:cNvPr id="6" name="Slide Number Placeholder 5"/>
          <p:cNvSpPr>
            <a:spLocks noGrp="1"/>
          </p:cNvSpPr>
          <p:nvPr>
            <p:ph type="sldNum" sz="quarter" idx="12"/>
          </p:nvPr>
        </p:nvSpPr>
        <p:spPr/>
        <p:txBody>
          <a:bodyPr/>
          <a:lstStyle/>
          <a:p>
            <a:fld id="{48F63A3B-78C7-47BE-AE5E-E10140E04643}" type="slidenum">
              <a:rPr lang="en-US" smtClean="0"/>
              <a:t>14</a:t>
            </a:fld>
            <a:endParaRPr lang="en-US" dirty="0"/>
          </a:p>
        </p:txBody>
      </p:sp>
    </p:spTree>
    <p:extLst>
      <p:ext uri="{BB962C8B-B14F-4D97-AF65-F5344CB8AC3E}">
        <p14:creationId xmlns:p14="http://schemas.microsoft.com/office/powerpoint/2010/main" val="2515302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717" y="136427"/>
            <a:ext cx="7886700" cy="914400"/>
          </a:xfrm>
        </p:spPr>
        <p:txBody>
          <a:bodyPr/>
          <a:lstStyle/>
          <a:p>
            <a:r>
              <a:rPr lang="en-US" dirty="0"/>
              <a:t>Bridges Eligible Recipients</a:t>
            </a:r>
          </a:p>
        </p:txBody>
      </p:sp>
      <p:sp>
        <p:nvSpPr>
          <p:cNvPr id="3" name="Content Placeholder 2"/>
          <p:cNvSpPr>
            <a:spLocks noGrp="1"/>
          </p:cNvSpPr>
          <p:nvPr>
            <p:ph idx="1"/>
          </p:nvPr>
        </p:nvSpPr>
        <p:spPr>
          <a:xfrm>
            <a:off x="554183" y="1588654"/>
            <a:ext cx="8125360" cy="4747491"/>
          </a:xfrm>
        </p:spPr>
        <p:txBody>
          <a:bodyPr>
            <a:noAutofit/>
          </a:bodyPr>
          <a:lstStyle/>
          <a:p>
            <a:pPr marL="457200" indent="-365760"/>
            <a:r>
              <a:rPr lang="en-US" sz="2400" dirty="0"/>
              <a:t>The head of household or other household member must be 18 years of age or over and have a diagnosed mental illness as defined in Minn. Stat. 245.462, subd. 20 (a)</a:t>
            </a:r>
          </a:p>
          <a:p>
            <a:pPr marL="457200" lvl="0" indent="-365760"/>
            <a:r>
              <a:rPr lang="en-US" sz="2400" dirty="0"/>
              <a:t>The household is eligible to receive a housing choice voucher (HCV) or can become eligible based on successful participation in the Bridges Program </a:t>
            </a:r>
          </a:p>
          <a:p>
            <a:pPr marL="457200" lvl="0" indent="-365760"/>
            <a:r>
              <a:rPr lang="en-US" sz="2400" dirty="0"/>
              <a:t>The gross income of the household at the time of initial eligibility is at or below 50 percent of the area median income for the household size</a:t>
            </a:r>
          </a:p>
          <a:p>
            <a:endParaRPr lang="en-US" sz="2400" dirty="0"/>
          </a:p>
          <a:p>
            <a:endParaRPr lang="en-US" sz="2400" dirty="0"/>
          </a:p>
          <a:p>
            <a:endParaRPr lang="en-US" sz="2400" dirty="0"/>
          </a:p>
          <a:p>
            <a:endParaRPr lang="en-US" sz="2400" dirty="0"/>
          </a:p>
          <a:p>
            <a:endParaRPr lang="en-US" sz="2400" dirty="0"/>
          </a:p>
        </p:txBody>
      </p:sp>
      <p:sp>
        <p:nvSpPr>
          <p:cNvPr id="4" name="Date Placeholder 3"/>
          <p:cNvSpPr>
            <a:spLocks noGrp="1"/>
          </p:cNvSpPr>
          <p:nvPr>
            <p:ph type="dt" sz="half" idx="10"/>
          </p:nvPr>
        </p:nvSpPr>
        <p:spPr/>
        <p:txBody>
          <a:bodyPr/>
          <a:lstStyle/>
          <a:p>
            <a:r>
              <a:rPr lang="en-US" dirty="0"/>
              <a:t>March 2019</a:t>
            </a:r>
          </a:p>
        </p:txBody>
      </p:sp>
      <p:sp>
        <p:nvSpPr>
          <p:cNvPr id="5" name="Footer Placeholder 4"/>
          <p:cNvSpPr>
            <a:spLocks noGrp="1"/>
          </p:cNvSpPr>
          <p:nvPr>
            <p:ph type="ftr" sz="quarter" idx="3"/>
          </p:nvPr>
        </p:nvSpPr>
        <p:spPr/>
        <p:txBody>
          <a:bodyPr/>
          <a:lstStyle/>
          <a:p>
            <a:r>
              <a:rPr lang="en-US" dirty="0"/>
              <a:t>Minnesota Housing | mnhousing.gov</a:t>
            </a:r>
          </a:p>
        </p:txBody>
      </p:sp>
      <p:sp>
        <p:nvSpPr>
          <p:cNvPr id="6" name="Slide Number Placeholder 5"/>
          <p:cNvSpPr>
            <a:spLocks noGrp="1"/>
          </p:cNvSpPr>
          <p:nvPr>
            <p:ph type="sldNum" sz="quarter" idx="12"/>
          </p:nvPr>
        </p:nvSpPr>
        <p:spPr/>
        <p:txBody>
          <a:bodyPr/>
          <a:lstStyle/>
          <a:p>
            <a:fld id="{48F63A3B-78C7-47BE-AE5E-E10140E04643}" type="slidenum">
              <a:rPr lang="en-US" smtClean="0"/>
              <a:t>15</a:t>
            </a:fld>
            <a:endParaRPr lang="en-US" dirty="0"/>
          </a:p>
        </p:txBody>
      </p:sp>
    </p:spTree>
    <p:extLst>
      <p:ext uri="{BB962C8B-B14F-4D97-AF65-F5344CB8AC3E}">
        <p14:creationId xmlns:p14="http://schemas.microsoft.com/office/powerpoint/2010/main" val="841036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Bridges Priority Populations</a:t>
            </a:r>
          </a:p>
        </p:txBody>
      </p:sp>
      <p:sp>
        <p:nvSpPr>
          <p:cNvPr id="3" name="Content Placeholder 2"/>
          <p:cNvSpPr>
            <a:spLocks noGrp="1"/>
          </p:cNvSpPr>
          <p:nvPr>
            <p:ph idx="1"/>
          </p:nvPr>
        </p:nvSpPr>
        <p:spPr>
          <a:xfrm>
            <a:off x="619413" y="1594113"/>
            <a:ext cx="7886700" cy="4351338"/>
          </a:xfrm>
        </p:spPr>
        <p:txBody>
          <a:bodyPr>
            <a:normAutofit lnSpcReduction="10000"/>
          </a:bodyPr>
          <a:lstStyle/>
          <a:p>
            <a:pPr marL="457200" lvl="0" indent="-365760"/>
            <a:r>
              <a:rPr lang="en-US" sz="2800" dirty="0"/>
              <a:t>People residing in an institution or other segregated settings who will be homeless upon discharge</a:t>
            </a:r>
          </a:p>
          <a:p>
            <a:pPr marL="457200" lvl="0" indent="-365760"/>
            <a:r>
              <a:rPr lang="en-US" sz="2800" dirty="0"/>
              <a:t>People experiencing homelessness who are in need of permanent supportive housing as determined by an approved assessment tool and referred by Coordinated Entry (CE)</a:t>
            </a:r>
          </a:p>
          <a:p>
            <a:pPr marL="457200" indent="-365760"/>
            <a:r>
              <a:rPr lang="en-US" sz="2800" dirty="0"/>
              <a:t>People who are experiencing homelessness or are at imminent risk of homelessness</a:t>
            </a:r>
            <a:endParaRPr lang="en-US" sz="6600" i="1" dirty="0"/>
          </a:p>
        </p:txBody>
      </p:sp>
      <p:sp>
        <p:nvSpPr>
          <p:cNvPr id="4" name="Date Placeholder 3"/>
          <p:cNvSpPr>
            <a:spLocks noGrp="1"/>
          </p:cNvSpPr>
          <p:nvPr>
            <p:ph type="dt" sz="half" idx="10"/>
          </p:nvPr>
        </p:nvSpPr>
        <p:spPr/>
        <p:txBody>
          <a:bodyPr/>
          <a:lstStyle/>
          <a:p>
            <a:r>
              <a:rPr lang="en-US" dirty="0"/>
              <a:t>March 2019</a:t>
            </a:r>
          </a:p>
        </p:txBody>
      </p:sp>
      <p:sp>
        <p:nvSpPr>
          <p:cNvPr id="5" name="Footer Placeholder 4"/>
          <p:cNvSpPr>
            <a:spLocks noGrp="1"/>
          </p:cNvSpPr>
          <p:nvPr>
            <p:ph type="ftr" sz="quarter" idx="3"/>
          </p:nvPr>
        </p:nvSpPr>
        <p:spPr/>
        <p:txBody>
          <a:bodyPr/>
          <a:lstStyle/>
          <a:p>
            <a:r>
              <a:rPr lang="en-US" dirty="0"/>
              <a:t>Minnesota Housing | mnhousing.gov</a:t>
            </a:r>
          </a:p>
        </p:txBody>
      </p:sp>
      <p:sp>
        <p:nvSpPr>
          <p:cNvPr id="6" name="Slide Number Placeholder 5"/>
          <p:cNvSpPr>
            <a:spLocks noGrp="1"/>
          </p:cNvSpPr>
          <p:nvPr>
            <p:ph type="sldNum" sz="quarter" idx="12"/>
          </p:nvPr>
        </p:nvSpPr>
        <p:spPr/>
        <p:txBody>
          <a:bodyPr/>
          <a:lstStyle/>
          <a:p>
            <a:fld id="{48F63A3B-78C7-47BE-AE5E-E10140E04643}" type="slidenum">
              <a:rPr lang="en-US" smtClean="0"/>
              <a:t>16</a:t>
            </a:fld>
            <a:endParaRPr lang="en-US" dirty="0"/>
          </a:p>
        </p:txBody>
      </p:sp>
    </p:spTree>
    <p:extLst>
      <p:ext uri="{BB962C8B-B14F-4D97-AF65-F5344CB8AC3E}">
        <p14:creationId xmlns:p14="http://schemas.microsoft.com/office/powerpoint/2010/main" val="41644851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Regional Treatment Center (RTC)</a:t>
            </a:r>
            <a:br>
              <a:rPr lang="en-US" dirty="0"/>
            </a:br>
            <a:r>
              <a:rPr lang="en-US" dirty="0"/>
              <a:t> Referral Sources </a:t>
            </a:r>
          </a:p>
        </p:txBody>
      </p:sp>
      <p:sp>
        <p:nvSpPr>
          <p:cNvPr id="3" name="Content Placeholder 2"/>
          <p:cNvSpPr>
            <a:spLocks noGrp="1"/>
          </p:cNvSpPr>
          <p:nvPr>
            <p:ph idx="1"/>
          </p:nvPr>
        </p:nvSpPr>
        <p:spPr>
          <a:xfrm>
            <a:off x="628650" y="1603349"/>
            <a:ext cx="7886700" cy="4351338"/>
          </a:xfrm>
        </p:spPr>
        <p:txBody>
          <a:bodyPr>
            <a:normAutofit fontScale="92500"/>
          </a:bodyPr>
          <a:lstStyle/>
          <a:p>
            <a:pPr marL="457200" lvl="0" indent="-365760"/>
            <a:r>
              <a:rPr lang="en-US" sz="2800" dirty="0"/>
              <a:t>Is hospitalized at the Anoka Metro Regional Treatment Center(AMRTC); St. Peter Regional Treatment Center or Forensic Services and does not meet hospital level of care; and</a:t>
            </a:r>
          </a:p>
          <a:p>
            <a:pPr marL="457200" lvl="0" indent="-365760"/>
            <a:r>
              <a:rPr lang="en-US" sz="2800" dirty="0"/>
              <a:t>Has significant or complex barriers to accessing and retaining housing; and</a:t>
            </a:r>
          </a:p>
          <a:p>
            <a:pPr marL="457200" lvl="0" indent="-365760"/>
            <a:r>
              <a:rPr lang="en-US" sz="2800" dirty="0"/>
              <a:t>Is homeless or at imminent risk of homelessness upon AMRTC , St. Peter Regional Treatment  Center or Forensic Services admission or discharge</a:t>
            </a:r>
          </a:p>
        </p:txBody>
      </p:sp>
      <p:sp>
        <p:nvSpPr>
          <p:cNvPr id="4" name="Date Placeholder 3"/>
          <p:cNvSpPr>
            <a:spLocks noGrp="1"/>
          </p:cNvSpPr>
          <p:nvPr>
            <p:ph type="dt" sz="half" idx="10"/>
          </p:nvPr>
        </p:nvSpPr>
        <p:spPr/>
        <p:txBody>
          <a:bodyPr/>
          <a:lstStyle/>
          <a:p>
            <a:r>
              <a:rPr lang="en-US" dirty="0"/>
              <a:t>March 2019</a:t>
            </a:r>
          </a:p>
        </p:txBody>
      </p:sp>
      <p:sp>
        <p:nvSpPr>
          <p:cNvPr id="5" name="Footer Placeholder 4"/>
          <p:cNvSpPr>
            <a:spLocks noGrp="1"/>
          </p:cNvSpPr>
          <p:nvPr>
            <p:ph type="ftr" sz="quarter" idx="3"/>
          </p:nvPr>
        </p:nvSpPr>
        <p:spPr/>
        <p:txBody>
          <a:bodyPr/>
          <a:lstStyle/>
          <a:p>
            <a:r>
              <a:rPr lang="en-US" dirty="0"/>
              <a:t>Minnesota Housing | mnhousing.gov</a:t>
            </a:r>
          </a:p>
        </p:txBody>
      </p:sp>
      <p:sp>
        <p:nvSpPr>
          <p:cNvPr id="6" name="Slide Number Placeholder 5"/>
          <p:cNvSpPr>
            <a:spLocks noGrp="1"/>
          </p:cNvSpPr>
          <p:nvPr>
            <p:ph type="sldNum" sz="quarter" idx="12"/>
          </p:nvPr>
        </p:nvSpPr>
        <p:spPr/>
        <p:txBody>
          <a:bodyPr/>
          <a:lstStyle/>
          <a:p>
            <a:fld id="{48F63A3B-78C7-47BE-AE5E-E10140E04643}" type="slidenum">
              <a:rPr lang="en-US" smtClean="0"/>
              <a:t>17</a:t>
            </a:fld>
            <a:endParaRPr lang="en-US" dirty="0"/>
          </a:p>
        </p:txBody>
      </p:sp>
    </p:spTree>
    <p:extLst>
      <p:ext uri="{BB962C8B-B14F-4D97-AF65-F5344CB8AC3E}">
        <p14:creationId xmlns:p14="http://schemas.microsoft.com/office/powerpoint/2010/main" val="1454097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Eligible Uses  </a:t>
            </a:r>
          </a:p>
        </p:txBody>
      </p:sp>
      <p:sp>
        <p:nvSpPr>
          <p:cNvPr id="3" name="Content Placeholder 2"/>
          <p:cNvSpPr>
            <a:spLocks noGrp="1"/>
          </p:cNvSpPr>
          <p:nvPr>
            <p:ph idx="1"/>
          </p:nvPr>
        </p:nvSpPr>
        <p:spPr>
          <a:xfrm>
            <a:off x="628650" y="1594113"/>
            <a:ext cx="7886700" cy="4351338"/>
          </a:xfrm>
        </p:spPr>
        <p:txBody>
          <a:bodyPr>
            <a:normAutofit lnSpcReduction="10000"/>
          </a:bodyPr>
          <a:lstStyle/>
          <a:p>
            <a:pPr marL="0" indent="0">
              <a:buNone/>
            </a:pPr>
            <a:r>
              <a:rPr lang="en-US" sz="2400" b="1" dirty="0"/>
              <a:t>Bridges and Bridges RTC funds can be used for: </a:t>
            </a:r>
          </a:p>
          <a:p>
            <a:pPr marL="457200" lvl="0" indent="-365760"/>
            <a:r>
              <a:rPr lang="en-US" sz="2400" dirty="0"/>
              <a:t>Direct payment to the landlord for the subsidy portion of the rent</a:t>
            </a:r>
          </a:p>
          <a:p>
            <a:pPr marL="457200" lvl="0" indent="-365760"/>
            <a:r>
              <a:rPr lang="en-US" sz="2400" dirty="0"/>
              <a:t>Direct payment to the landlord for the security deposit</a:t>
            </a:r>
          </a:p>
          <a:p>
            <a:pPr marL="457200" lvl="0" indent="-365760"/>
            <a:r>
              <a:rPr lang="en-US" sz="2400" dirty="0"/>
              <a:t>Direct payment to the landlord for the application fee (only eligible for Assisted Unit)</a:t>
            </a:r>
          </a:p>
          <a:p>
            <a:pPr marL="457200" lvl="0" indent="-365760"/>
            <a:r>
              <a:rPr lang="en-US" sz="2400" dirty="0"/>
              <a:t>Direct payment to the landlord for the contract rent for up to 90 days during a medical and/or psychiatric crisis</a:t>
            </a:r>
          </a:p>
          <a:p>
            <a:pPr marL="457200" indent="-365760"/>
            <a:r>
              <a:rPr lang="en-US" sz="2400" dirty="0"/>
              <a:t>Administration fee</a:t>
            </a:r>
          </a:p>
        </p:txBody>
      </p:sp>
      <p:sp>
        <p:nvSpPr>
          <p:cNvPr id="4" name="Date Placeholder 3"/>
          <p:cNvSpPr>
            <a:spLocks noGrp="1"/>
          </p:cNvSpPr>
          <p:nvPr>
            <p:ph type="dt" sz="half" idx="10"/>
          </p:nvPr>
        </p:nvSpPr>
        <p:spPr/>
        <p:txBody>
          <a:bodyPr/>
          <a:lstStyle/>
          <a:p>
            <a:r>
              <a:rPr lang="en-US" dirty="0"/>
              <a:t>March 2019</a:t>
            </a:r>
          </a:p>
        </p:txBody>
      </p:sp>
      <p:sp>
        <p:nvSpPr>
          <p:cNvPr id="5" name="Footer Placeholder 4"/>
          <p:cNvSpPr>
            <a:spLocks noGrp="1"/>
          </p:cNvSpPr>
          <p:nvPr>
            <p:ph type="ftr" sz="quarter" idx="3"/>
          </p:nvPr>
        </p:nvSpPr>
        <p:spPr/>
        <p:txBody>
          <a:bodyPr/>
          <a:lstStyle/>
          <a:p>
            <a:r>
              <a:rPr lang="en-US" dirty="0"/>
              <a:t>Minnesota Housing | mnhousing.gov</a:t>
            </a:r>
          </a:p>
        </p:txBody>
      </p:sp>
      <p:sp>
        <p:nvSpPr>
          <p:cNvPr id="6" name="Slide Number Placeholder 5"/>
          <p:cNvSpPr>
            <a:spLocks noGrp="1"/>
          </p:cNvSpPr>
          <p:nvPr>
            <p:ph type="sldNum" sz="quarter" idx="12"/>
          </p:nvPr>
        </p:nvSpPr>
        <p:spPr/>
        <p:txBody>
          <a:bodyPr/>
          <a:lstStyle/>
          <a:p>
            <a:fld id="{48F63A3B-78C7-47BE-AE5E-E10140E04643}" type="slidenum">
              <a:rPr lang="en-US" smtClean="0"/>
              <a:t>18</a:t>
            </a:fld>
            <a:endParaRPr lang="en-US" dirty="0"/>
          </a:p>
        </p:txBody>
      </p:sp>
    </p:spTree>
    <p:extLst>
      <p:ext uri="{BB962C8B-B14F-4D97-AF65-F5344CB8AC3E}">
        <p14:creationId xmlns:p14="http://schemas.microsoft.com/office/powerpoint/2010/main" val="2248395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Expectations </a:t>
            </a:r>
          </a:p>
        </p:txBody>
      </p:sp>
      <p:sp>
        <p:nvSpPr>
          <p:cNvPr id="3" name="Content Placeholder 2"/>
          <p:cNvSpPr>
            <a:spLocks noGrp="1"/>
          </p:cNvSpPr>
          <p:nvPr>
            <p:ph idx="1"/>
          </p:nvPr>
        </p:nvSpPr>
        <p:spPr>
          <a:xfrm>
            <a:off x="619413" y="1584877"/>
            <a:ext cx="7886700" cy="4351338"/>
          </a:xfrm>
        </p:spPr>
        <p:txBody>
          <a:bodyPr>
            <a:noAutofit/>
          </a:bodyPr>
          <a:lstStyle/>
          <a:p>
            <a:pPr marL="457200" indent="-365760"/>
            <a:r>
              <a:rPr lang="en-US" sz="2600" dirty="0"/>
              <a:t>Bridges operates as a partnership between the organization that provides the rental subsidies and the LMH Entity that provides connections to housing supports and mental health services to participants</a:t>
            </a:r>
          </a:p>
          <a:p>
            <a:pPr marL="457200" indent="-365760"/>
            <a:r>
              <a:rPr lang="en-US" sz="2600" dirty="0"/>
              <a:t>Responsibilities vary for different implementations and must be described in the Cooperative Agreement</a:t>
            </a:r>
          </a:p>
          <a:p>
            <a:pPr marL="457200" indent="-365760"/>
            <a:r>
              <a:rPr lang="en-US" sz="2600" dirty="0"/>
              <a:t>A full list of activities for Bridges and Bridges RTC is listed in the Bridges and Bridges RTC Program Guide.</a:t>
            </a:r>
          </a:p>
          <a:p>
            <a:endParaRPr lang="en-US" sz="2600" dirty="0"/>
          </a:p>
          <a:p>
            <a:endParaRPr lang="en-US" sz="2400" dirty="0"/>
          </a:p>
          <a:p>
            <a:pPr marL="0" indent="0">
              <a:buNone/>
            </a:pPr>
            <a:endParaRPr lang="en-US" sz="2000" dirty="0"/>
          </a:p>
        </p:txBody>
      </p:sp>
      <p:sp>
        <p:nvSpPr>
          <p:cNvPr id="4" name="Date Placeholder 3"/>
          <p:cNvSpPr>
            <a:spLocks noGrp="1"/>
          </p:cNvSpPr>
          <p:nvPr>
            <p:ph type="dt" sz="half" idx="10"/>
          </p:nvPr>
        </p:nvSpPr>
        <p:spPr/>
        <p:txBody>
          <a:bodyPr/>
          <a:lstStyle/>
          <a:p>
            <a:r>
              <a:rPr lang="en-US" dirty="0"/>
              <a:t>March 2019</a:t>
            </a:r>
          </a:p>
        </p:txBody>
      </p:sp>
      <p:sp>
        <p:nvSpPr>
          <p:cNvPr id="5" name="Footer Placeholder 4"/>
          <p:cNvSpPr>
            <a:spLocks noGrp="1"/>
          </p:cNvSpPr>
          <p:nvPr>
            <p:ph type="ftr" sz="quarter" idx="3"/>
          </p:nvPr>
        </p:nvSpPr>
        <p:spPr/>
        <p:txBody>
          <a:bodyPr/>
          <a:lstStyle/>
          <a:p>
            <a:r>
              <a:rPr lang="en-US" dirty="0"/>
              <a:t>Minnesota Housing | mnhousing.gov</a:t>
            </a:r>
          </a:p>
        </p:txBody>
      </p:sp>
      <p:sp>
        <p:nvSpPr>
          <p:cNvPr id="6" name="Slide Number Placeholder 5"/>
          <p:cNvSpPr>
            <a:spLocks noGrp="1"/>
          </p:cNvSpPr>
          <p:nvPr>
            <p:ph type="sldNum" sz="quarter" idx="12"/>
          </p:nvPr>
        </p:nvSpPr>
        <p:spPr/>
        <p:txBody>
          <a:bodyPr/>
          <a:lstStyle/>
          <a:p>
            <a:fld id="{48F63A3B-78C7-47BE-AE5E-E10140E04643}" type="slidenum">
              <a:rPr lang="en-US" smtClean="0"/>
              <a:t>19</a:t>
            </a:fld>
            <a:endParaRPr lang="en-US" dirty="0"/>
          </a:p>
        </p:txBody>
      </p:sp>
    </p:spTree>
    <p:extLst>
      <p:ext uri="{BB962C8B-B14F-4D97-AF65-F5344CB8AC3E}">
        <p14:creationId xmlns:p14="http://schemas.microsoft.com/office/powerpoint/2010/main" val="2538220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Our Mission</a:t>
            </a:r>
          </a:p>
        </p:txBody>
      </p:sp>
      <p:sp>
        <p:nvSpPr>
          <p:cNvPr id="8" name="Text Placeholder 7"/>
          <p:cNvSpPr>
            <a:spLocks noGrp="1"/>
          </p:cNvSpPr>
          <p:nvPr>
            <p:ph type="body" sz="quarter" idx="13"/>
          </p:nvPr>
        </p:nvSpPr>
        <p:spPr/>
        <p:txBody>
          <a:bodyPr>
            <a:normAutofit/>
          </a:bodyPr>
          <a:lstStyle/>
          <a:p>
            <a:r>
              <a:rPr lang="en-US" sz="3200" dirty="0"/>
              <a:t>Housing is the foundation for success, so we collaborate with individuals, communities and partners to create, preserve and finance affordable housing.</a:t>
            </a:r>
          </a:p>
        </p:txBody>
      </p:sp>
      <p:sp>
        <p:nvSpPr>
          <p:cNvPr id="4" name="Date Placeholder 3"/>
          <p:cNvSpPr>
            <a:spLocks noGrp="1"/>
          </p:cNvSpPr>
          <p:nvPr>
            <p:ph type="dt" sz="half" idx="10"/>
          </p:nvPr>
        </p:nvSpPr>
        <p:spPr/>
        <p:txBody>
          <a:bodyPr/>
          <a:lstStyle/>
          <a:p>
            <a:fld id="{FADA8DF7-7B86-4D64-81D6-8D44D837C186}" type="datetime1">
              <a:rPr lang="en-US" smtClean="0"/>
              <a:t>11/4/2020</a:t>
            </a:fld>
            <a:endParaRPr lang="en-US" dirty="0"/>
          </a:p>
        </p:txBody>
      </p:sp>
      <p:sp>
        <p:nvSpPr>
          <p:cNvPr id="5" name="Footer Placeholder 4"/>
          <p:cNvSpPr>
            <a:spLocks noGrp="1"/>
          </p:cNvSpPr>
          <p:nvPr>
            <p:ph type="ftr" sz="quarter" idx="12"/>
          </p:nvPr>
        </p:nvSpPr>
        <p:spPr/>
        <p:txBody>
          <a:bodyPr/>
          <a:lstStyle/>
          <a:p>
            <a:r>
              <a:rPr lang="en-US" dirty="0"/>
              <a:t>Minnesota Housing | mnhousing.gov</a:t>
            </a:r>
          </a:p>
        </p:txBody>
      </p:sp>
      <p:sp>
        <p:nvSpPr>
          <p:cNvPr id="6" name="Slide Number Placeholder 5"/>
          <p:cNvSpPr>
            <a:spLocks noGrp="1"/>
          </p:cNvSpPr>
          <p:nvPr>
            <p:ph type="sldNum" sz="quarter" idx="11"/>
          </p:nvPr>
        </p:nvSpPr>
        <p:spPr/>
        <p:txBody>
          <a:bodyPr/>
          <a:lstStyle/>
          <a:p>
            <a:fld id="{48F63A3B-78C7-47BE-AE5E-E10140E04643}" type="slidenum">
              <a:rPr lang="en-US" smtClean="0"/>
              <a:pPr/>
              <a:t>2</a:t>
            </a:fld>
            <a:endParaRPr lang="en-US" dirty="0"/>
          </a:p>
        </p:txBody>
      </p:sp>
    </p:spTree>
    <p:extLst>
      <p:ext uri="{BB962C8B-B14F-4D97-AF65-F5344CB8AC3E}">
        <p14:creationId xmlns:p14="http://schemas.microsoft.com/office/powerpoint/2010/main" val="20343821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EFD54-3997-41DD-968B-E16ADE45D82C}"/>
              </a:ext>
            </a:extLst>
          </p:cNvPr>
          <p:cNvSpPr>
            <a:spLocks noGrp="1"/>
          </p:cNvSpPr>
          <p:nvPr>
            <p:ph type="title"/>
          </p:nvPr>
        </p:nvSpPr>
        <p:spPr/>
        <p:txBody>
          <a:bodyPr/>
          <a:lstStyle/>
          <a:p>
            <a:r>
              <a:rPr lang="en-US" dirty="0"/>
              <a:t>More info on Bridges</a:t>
            </a:r>
          </a:p>
        </p:txBody>
      </p:sp>
      <p:sp>
        <p:nvSpPr>
          <p:cNvPr id="3" name="Content Placeholder 2">
            <a:extLst>
              <a:ext uri="{FF2B5EF4-FFF2-40B4-BE49-F238E27FC236}">
                <a16:creationId xmlns:a16="http://schemas.microsoft.com/office/drawing/2014/main" id="{CD2B50CD-880B-4032-97F2-3D8FDF49CB6C}"/>
              </a:ext>
            </a:extLst>
          </p:cNvPr>
          <p:cNvSpPr>
            <a:spLocks noGrp="1"/>
          </p:cNvSpPr>
          <p:nvPr>
            <p:ph idx="1"/>
          </p:nvPr>
        </p:nvSpPr>
        <p:spPr/>
        <p:txBody>
          <a:bodyPr/>
          <a:lstStyle/>
          <a:p>
            <a:r>
              <a:rPr lang="en-US" dirty="0">
                <a:hlinkClick r:id="rId3"/>
              </a:rPr>
              <a:t>http://www.mnhousing.gov/sites/multifamily/bridges</a:t>
            </a:r>
            <a:endParaRPr lang="en-US" dirty="0"/>
          </a:p>
        </p:txBody>
      </p:sp>
      <p:sp>
        <p:nvSpPr>
          <p:cNvPr id="4" name="Date Placeholder 3">
            <a:extLst>
              <a:ext uri="{FF2B5EF4-FFF2-40B4-BE49-F238E27FC236}">
                <a16:creationId xmlns:a16="http://schemas.microsoft.com/office/drawing/2014/main" id="{DDA7EC2E-DF30-4D42-884E-263053A2F84B}"/>
              </a:ext>
            </a:extLst>
          </p:cNvPr>
          <p:cNvSpPr>
            <a:spLocks noGrp="1"/>
          </p:cNvSpPr>
          <p:nvPr>
            <p:ph type="dt" sz="half" idx="10"/>
          </p:nvPr>
        </p:nvSpPr>
        <p:spPr/>
        <p:txBody>
          <a:bodyPr/>
          <a:lstStyle/>
          <a:p>
            <a:fld id="{0DABD73C-8DA9-41F0-9CA9-6868FA809B1C}" type="datetime1">
              <a:rPr lang="en-US" smtClean="0">
                <a:solidFill>
                  <a:srgbClr val="000000"/>
                </a:solidFill>
              </a:rPr>
              <a:t>11/4/2020</a:t>
            </a:fld>
            <a:endParaRPr lang="en-US" dirty="0">
              <a:solidFill>
                <a:srgbClr val="000000"/>
              </a:solidFill>
            </a:endParaRPr>
          </a:p>
        </p:txBody>
      </p:sp>
      <p:sp>
        <p:nvSpPr>
          <p:cNvPr id="5" name="Footer Placeholder 4">
            <a:extLst>
              <a:ext uri="{FF2B5EF4-FFF2-40B4-BE49-F238E27FC236}">
                <a16:creationId xmlns:a16="http://schemas.microsoft.com/office/drawing/2014/main" id="{E75F8AA7-E9B2-408E-A463-03662917BB59}"/>
              </a:ext>
            </a:extLst>
          </p:cNvPr>
          <p:cNvSpPr>
            <a:spLocks noGrp="1"/>
          </p:cNvSpPr>
          <p:nvPr>
            <p:ph type="ftr" sz="quarter" idx="3"/>
          </p:nvPr>
        </p:nvSpPr>
        <p:spPr/>
        <p:txBody>
          <a:bodyPr/>
          <a:lstStyle/>
          <a:p>
            <a:r>
              <a:rPr lang="en-US">
                <a:solidFill>
                  <a:srgbClr val="000000"/>
                </a:solidFill>
              </a:rPr>
              <a:t>Minnesota Housing | mnhousing.gov</a:t>
            </a:r>
            <a:endParaRPr lang="en-US" dirty="0">
              <a:solidFill>
                <a:srgbClr val="000000"/>
              </a:solidFill>
            </a:endParaRPr>
          </a:p>
        </p:txBody>
      </p:sp>
      <p:sp>
        <p:nvSpPr>
          <p:cNvPr id="6" name="Slide Number Placeholder 5">
            <a:extLst>
              <a:ext uri="{FF2B5EF4-FFF2-40B4-BE49-F238E27FC236}">
                <a16:creationId xmlns:a16="http://schemas.microsoft.com/office/drawing/2014/main" id="{7A7177A2-28D0-4802-8E26-485B8159AE77}"/>
              </a:ext>
            </a:extLst>
          </p:cNvPr>
          <p:cNvSpPr>
            <a:spLocks noGrp="1"/>
          </p:cNvSpPr>
          <p:nvPr>
            <p:ph type="sldNum" sz="quarter" idx="12"/>
          </p:nvPr>
        </p:nvSpPr>
        <p:spPr/>
        <p:txBody>
          <a:bodyPr/>
          <a:lstStyle/>
          <a:p>
            <a:fld id="{48F63A3B-78C7-47BE-AE5E-E10140E04643}" type="slidenum">
              <a:rPr lang="en-US" smtClean="0">
                <a:solidFill>
                  <a:srgbClr val="000000"/>
                </a:solidFill>
              </a:rPr>
              <a:pPr/>
              <a:t>20</a:t>
            </a:fld>
            <a:endParaRPr lang="en-US" dirty="0">
              <a:solidFill>
                <a:srgbClr val="000000"/>
              </a:solidFill>
            </a:endParaRPr>
          </a:p>
        </p:txBody>
      </p:sp>
    </p:spTree>
    <p:extLst>
      <p:ext uri="{BB962C8B-B14F-4D97-AF65-F5344CB8AC3E}">
        <p14:creationId xmlns:p14="http://schemas.microsoft.com/office/powerpoint/2010/main" val="650527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Housing Trust Fund (HTF) Overview</a:t>
            </a:r>
          </a:p>
        </p:txBody>
      </p:sp>
      <p:sp>
        <p:nvSpPr>
          <p:cNvPr id="3" name="Content Placeholder 2"/>
          <p:cNvSpPr>
            <a:spLocks noGrp="1"/>
          </p:cNvSpPr>
          <p:nvPr>
            <p:ph idx="1"/>
          </p:nvPr>
        </p:nvSpPr>
        <p:spPr>
          <a:xfrm>
            <a:off x="628650" y="1655064"/>
            <a:ext cx="7886700" cy="4521899"/>
          </a:xfrm>
        </p:spPr>
        <p:txBody>
          <a:bodyPr>
            <a:normAutofit/>
          </a:bodyPr>
          <a:lstStyle/>
          <a:p>
            <a:r>
              <a:rPr lang="en-US" sz="3100" dirty="0"/>
              <a:t>State funded rental assistance program since 2002</a:t>
            </a:r>
          </a:p>
          <a:p>
            <a:r>
              <a:rPr lang="en-US" sz="3100" dirty="0"/>
              <a:t>Priority: to serve those with the highest barriers to housing stability  </a:t>
            </a:r>
          </a:p>
          <a:p>
            <a:r>
              <a:rPr lang="en-US" sz="3100" dirty="0"/>
              <a:t>HTF currently provides funding to 39 grantees statewide, including non-profit and tribal organizations and housing authorities, serving 70 counties and 7 tribal nations </a:t>
            </a:r>
          </a:p>
          <a:p>
            <a:pPr lvl="1"/>
            <a:endParaRPr lang="en-US" dirty="0"/>
          </a:p>
        </p:txBody>
      </p:sp>
      <p:sp>
        <p:nvSpPr>
          <p:cNvPr id="4" name="Date Placeholder 3"/>
          <p:cNvSpPr>
            <a:spLocks noGrp="1"/>
          </p:cNvSpPr>
          <p:nvPr>
            <p:ph type="dt" sz="half" idx="10"/>
          </p:nvPr>
        </p:nvSpPr>
        <p:spPr/>
        <p:txBody>
          <a:bodyPr/>
          <a:lstStyle/>
          <a:p>
            <a:r>
              <a:rPr lang="en-US" dirty="0">
                <a:solidFill>
                  <a:srgbClr val="000000"/>
                </a:solidFill>
              </a:rPr>
              <a:t>4/23/2019</a:t>
            </a:r>
          </a:p>
        </p:txBody>
      </p:sp>
      <p:sp>
        <p:nvSpPr>
          <p:cNvPr id="5" name="Footer Placeholder 4"/>
          <p:cNvSpPr>
            <a:spLocks noGrp="1"/>
          </p:cNvSpPr>
          <p:nvPr>
            <p:ph type="ftr" sz="quarter" idx="3"/>
          </p:nvPr>
        </p:nvSpPr>
        <p:spPr/>
        <p:txBody>
          <a:bodyPr/>
          <a:lstStyle/>
          <a:p>
            <a:r>
              <a:rPr lang="en-US" dirty="0">
                <a:solidFill>
                  <a:srgbClr val="000000"/>
                </a:solidFill>
              </a:rPr>
              <a:t>Minnesota Housing | mnhousing.gov</a:t>
            </a: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21</a:t>
            </a:fld>
            <a:endParaRPr lang="en-US" dirty="0">
              <a:solidFill>
                <a:srgbClr val="000000"/>
              </a:solidFill>
            </a:endParaRPr>
          </a:p>
        </p:txBody>
      </p:sp>
    </p:spTree>
    <p:extLst>
      <p:ext uri="{BB962C8B-B14F-4D97-AF65-F5344CB8AC3E}">
        <p14:creationId xmlns:p14="http://schemas.microsoft.com/office/powerpoint/2010/main" val="38134560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EC771-8325-487C-A0ED-6DEB5BF37C4A}"/>
              </a:ext>
            </a:extLst>
          </p:cNvPr>
          <p:cNvSpPr>
            <a:spLocks noGrp="1"/>
          </p:cNvSpPr>
          <p:nvPr>
            <p:ph type="title"/>
          </p:nvPr>
        </p:nvSpPr>
        <p:spPr/>
        <p:txBody>
          <a:bodyPr/>
          <a:lstStyle/>
          <a:p>
            <a:r>
              <a:rPr lang="en-US" dirty="0"/>
              <a:t>Housing Trust Fund (HTF) Overview</a:t>
            </a:r>
          </a:p>
        </p:txBody>
      </p:sp>
      <p:sp>
        <p:nvSpPr>
          <p:cNvPr id="3" name="Content Placeholder 2">
            <a:extLst>
              <a:ext uri="{FF2B5EF4-FFF2-40B4-BE49-F238E27FC236}">
                <a16:creationId xmlns:a16="http://schemas.microsoft.com/office/drawing/2014/main" id="{9D1C74E6-D2A6-445B-AE6E-1E7DB90D20FD}"/>
              </a:ext>
            </a:extLst>
          </p:cNvPr>
          <p:cNvSpPr>
            <a:spLocks noGrp="1"/>
          </p:cNvSpPr>
          <p:nvPr>
            <p:ph idx="1"/>
          </p:nvPr>
        </p:nvSpPr>
        <p:spPr/>
        <p:txBody>
          <a:bodyPr>
            <a:normAutofit/>
          </a:bodyPr>
          <a:lstStyle/>
          <a:p>
            <a:r>
              <a:rPr lang="en-US" dirty="0"/>
              <a:t>Temporary housing subsidy for persons with histories of homelessness and barriers to accessing and maintaining housing. </a:t>
            </a:r>
          </a:p>
          <a:p>
            <a:r>
              <a:rPr lang="en-US" dirty="0"/>
              <a:t>Rental assistance is combined with supportive services to increase housing stability.</a:t>
            </a:r>
          </a:p>
          <a:p>
            <a:r>
              <a:rPr lang="en-US" dirty="0"/>
              <a:t>Households pay 30% of their income towards rent</a:t>
            </a:r>
          </a:p>
          <a:p>
            <a:pPr marL="0" indent="0">
              <a:buNone/>
            </a:pPr>
            <a:endParaRPr lang="en-US" dirty="0"/>
          </a:p>
          <a:p>
            <a:endParaRPr lang="en-US" dirty="0"/>
          </a:p>
        </p:txBody>
      </p:sp>
      <p:sp>
        <p:nvSpPr>
          <p:cNvPr id="4" name="Date Placeholder 3">
            <a:extLst>
              <a:ext uri="{FF2B5EF4-FFF2-40B4-BE49-F238E27FC236}">
                <a16:creationId xmlns:a16="http://schemas.microsoft.com/office/drawing/2014/main" id="{71E17C96-48FF-40EE-8DA1-1AE7CC72FF08}"/>
              </a:ext>
            </a:extLst>
          </p:cNvPr>
          <p:cNvSpPr>
            <a:spLocks noGrp="1"/>
          </p:cNvSpPr>
          <p:nvPr>
            <p:ph type="dt" sz="half" idx="10"/>
          </p:nvPr>
        </p:nvSpPr>
        <p:spPr/>
        <p:txBody>
          <a:bodyPr/>
          <a:lstStyle/>
          <a:p>
            <a:fld id="{94068B07-BDC9-42FE-85D5-DE6F8783572C}" type="datetime1">
              <a:rPr lang="en-US" smtClean="0">
                <a:solidFill>
                  <a:srgbClr val="000000"/>
                </a:solidFill>
              </a:rPr>
              <a:t>11/4/2020</a:t>
            </a:fld>
            <a:endParaRPr lang="en-US" dirty="0">
              <a:solidFill>
                <a:srgbClr val="000000"/>
              </a:solidFill>
            </a:endParaRPr>
          </a:p>
        </p:txBody>
      </p:sp>
      <p:sp>
        <p:nvSpPr>
          <p:cNvPr id="5" name="Footer Placeholder 4">
            <a:extLst>
              <a:ext uri="{FF2B5EF4-FFF2-40B4-BE49-F238E27FC236}">
                <a16:creationId xmlns:a16="http://schemas.microsoft.com/office/drawing/2014/main" id="{C290488A-A75C-484D-B175-A294E706B3DF}"/>
              </a:ext>
            </a:extLst>
          </p:cNvPr>
          <p:cNvSpPr>
            <a:spLocks noGrp="1"/>
          </p:cNvSpPr>
          <p:nvPr>
            <p:ph type="ftr" sz="quarter" idx="3"/>
          </p:nvPr>
        </p:nvSpPr>
        <p:spPr/>
        <p:txBody>
          <a:bodyPr/>
          <a:lstStyle/>
          <a:p>
            <a:r>
              <a:rPr lang="en-US">
                <a:solidFill>
                  <a:srgbClr val="000000"/>
                </a:solidFill>
              </a:rPr>
              <a:t>Minnesota Housing | mnhousing.gov</a:t>
            </a:r>
            <a:endParaRPr lang="en-US" dirty="0">
              <a:solidFill>
                <a:srgbClr val="000000"/>
              </a:solidFill>
            </a:endParaRPr>
          </a:p>
        </p:txBody>
      </p:sp>
      <p:sp>
        <p:nvSpPr>
          <p:cNvPr id="6" name="Slide Number Placeholder 5">
            <a:extLst>
              <a:ext uri="{FF2B5EF4-FFF2-40B4-BE49-F238E27FC236}">
                <a16:creationId xmlns:a16="http://schemas.microsoft.com/office/drawing/2014/main" id="{201E51B7-2FA5-4087-A514-1CA07AEB0DB6}"/>
              </a:ext>
            </a:extLst>
          </p:cNvPr>
          <p:cNvSpPr>
            <a:spLocks noGrp="1"/>
          </p:cNvSpPr>
          <p:nvPr>
            <p:ph type="sldNum" sz="quarter" idx="12"/>
          </p:nvPr>
        </p:nvSpPr>
        <p:spPr/>
        <p:txBody>
          <a:bodyPr/>
          <a:lstStyle/>
          <a:p>
            <a:fld id="{48F63A3B-78C7-47BE-AE5E-E10140E04643}" type="slidenum">
              <a:rPr lang="en-US" smtClean="0">
                <a:solidFill>
                  <a:srgbClr val="000000"/>
                </a:solidFill>
              </a:rPr>
              <a:pPr/>
              <a:t>22</a:t>
            </a:fld>
            <a:endParaRPr lang="en-US" dirty="0">
              <a:solidFill>
                <a:srgbClr val="000000"/>
              </a:solidFill>
            </a:endParaRPr>
          </a:p>
        </p:txBody>
      </p:sp>
    </p:spTree>
    <p:extLst>
      <p:ext uri="{BB962C8B-B14F-4D97-AF65-F5344CB8AC3E}">
        <p14:creationId xmlns:p14="http://schemas.microsoft.com/office/powerpoint/2010/main" val="31545951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EC771-8325-487C-A0ED-6DEB5BF37C4A}"/>
              </a:ext>
            </a:extLst>
          </p:cNvPr>
          <p:cNvSpPr>
            <a:spLocks noGrp="1"/>
          </p:cNvSpPr>
          <p:nvPr>
            <p:ph type="title"/>
          </p:nvPr>
        </p:nvSpPr>
        <p:spPr/>
        <p:txBody>
          <a:bodyPr/>
          <a:lstStyle/>
          <a:p>
            <a:r>
              <a:rPr lang="en-US" dirty="0"/>
              <a:t>HTF Eligible Recipients</a:t>
            </a:r>
          </a:p>
        </p:txBody>
      </p:sp>
      <p:sp>
        <p:nvSpPr>
          <p:cNvPr id="3" name="Content Placeholder 2">
            <a:extLst>
              <a:ext uri="{FF2B5EF4-FFF2-40B4-BE49-F238E27FC236}">
                <a16:creationId xmlns:a16="http://schemas.microsoft.com/office/drawing/2014/main" id="{9D1C74E6-D2A6-445B-AE6E-1E7DB90D20FD}"/>
              </a:ext>
            </a:extLst>
          </p:cNvPr>
          <p:cNvSpPr>
            <a:spLocks noGrp="1"/>
          </p:cNvSpPr>
          <p:nvPr>
            <p:ph idx="1"/>
          </p:nvPr>
        </p:nvSpPr>
        <p:spPr/>
        <p:txBody>
          <a:bodyPr>
            <a:normAutofit/>
          </a:bodyPr>
          <a:lstStyle/>
          <a:p>
            <a:r>
              <a:rPr lang="en-US" dirty="0"/>
              <a:t>Household gross income at or below 60% of area median income (AMI) at initial occupancy</a:t>
            </a:r>
          </a:p>
          <a:p>
            <a:pPr lvl="1"/>
            <a:r>
              <a:rPr lang="en-US" dirty="0"/>
              <a:t>priority at or below 30% AMI</a:t>
            </a:r>
          </a:p>
          <a:p>
            <a:r>
              <a:rPr lang="en-US" dirty="0"/>
              <a:t>Referrals for HTF assistance must come through the local Coordinated Entry (CE) System, with a requirement to serve persons meeting High Priority Homeless eligibility criteria.</a:t>
            </a:r>
          </a:p>
          <a:p>
            <a:endParaRPr lang="en-US" dirty="0"/>
          </a:p>
          <a:p>
            <a:endParaRPr lang="en-US" dirty="0"/>
          </a:p>
        </p:txBody>
      </p:sp>
      <p:sp>
        <p:nvSpPr>
          <p:cNvPr id="4" name="Date Placeholder 3">
            <a:extLst>
              <a:ext uri="{FF2B5EF4-FFF2-40B4-BE49-F238E27FC236}">
                <a16:creationId xmlns:a16="http://schemas.microsoft.com/office/drawing/2014/main" id="{71E17C96-48FF-40EE-8DA1-1AE7CC72FF08}"/>
              </a:ext>
            </a:extLst>
          </p:cNvPr>
          <p:cNvSpPr>
            <a:spLocks noGrp="1"/>
          </p:cNvSpPr>
          <p:nvPr>
            <p:ph type="dt" sz="half" idx="10"/>
          </p:nvPr>
        </p:nvSpPr>
        <p:spPr/>
        <p:txBody>
          <a:bodyPr/>
          <a:lstStyle/>
          <a:p>
            <a:fld id="{94068B07-BDC9-42FE-85D5-DE6F8783572C}" type="datetime1">
              <a:rPr lang="en-US" smtClean="0">
                <a:solidFill>
                  <a:srgbClr val="000000"/>
                </a:solidFill>
              </a:rPr>
              <a:t>11/4/2020</a:t>
            </a:fld>
            <a:endParaRPr lang="en-US" dirty="0">
              <a:solidFill>
                <a:srgbClr val="000000"/>
              </a:solidFill>
            </a:endParaRPr>
          </a:p>
        </p:txBody>
      </p:sp>
      <p:sp>
        <p:nvSpPr>
          <p:cNvPr id="5" name="Footer Placeholder 4">
            <a:extLst>
              <a:ext uri="{FF2B5EF4-FFF2-40B4-BE49-F238E27FC236}">
                <a16:creationId xmlns:a16="http://schemas.microsoft.com/office/drawing/2014/main" id="{C290488A-A75C-484D-B175-A294E706B3DF}"/>
              </a:ext>
            </a:extLst>
          </p:cNvPr>
          <p:cNvSpPr>
            <a:spLocks noGrp="1"/>
          </p:cNvSpPr>
          <p:nvPr>
            <p:ph type="ftr" sz="quarter" idx="3"/>
          </p:nvPr>
        </p:nvSpPr>
        <p:spPr/>
        <p:txBody>
          <a:bodyPr/>
          <a:lstStyle/>
          <a:p>
            <a:r>
              <a:rPr lang="en-US">
                <a:solidFill>
                  <a:srgbClr val="000000"/>
                </a:solidFill>
              </a:rPr>
              <a:t>Minnesota Housing | mnhousing.gov</a:t>
            </a:r>
            <a:endParaRPr lang="en-US" dirty="0">
              <a:solidFill>
                <a:srgbClr val="000000"/>
              </a:solidFill>
            </a:endParaRPr>
          </a:p>
        </p:txBody>
      </p:sp>
      <p:sp>
        <p:nvSpPr>
          <p:cNvPr id="6" name="Slide Number Placeholder 5">
            <a:extLst>
              <a:ext uri="{FF2B5EF4-FFF2-40B4-BE49-F238E27FC236}">
                <a16:creationId xmlns:a16="http://schemas.microsoft.com/office/drawing/2014/main" id="{201E51B7-2FA5-4087-A514-1CA07AEB0DB6}"/>
              </a:ext>
            </a:extLst>
          </p:cNvPr>
          <p:cNvSpPr>
            <a:spLocks noGrp="1"/>
          </p:cNvSpPr>
          <p:nvPr>
            <p:ph type="sldNum" sz="quarter" idx="12"/>
          </p:nvPr>
        </p:nvSpPr>
        <p:spPr/>
        <p:txBody>
          <a:bodyPr/>
          <a:lstStyle/>
          <a:p>
            <a:fld id="{48F63A3B-78C7-47BE-AE5E-E10140E04643}" type="slidenum">
              <a:rPr lang="en-US" smtClean="0">
                <a:solidFill>
                  <a:srgbClr val="000000"/>
                </a:solidFill>
              </a:rPr>
              <a:pPr/>
              <a:t>23</a:t>
            </a:fld>
            <a:endParaRPr lang="en-US" dirty="0">
              <a:solidFill>
                <a:srgbClr val="000000"/>
              </a:solidFill>
            </a:endParaRPr>
          </a:p>
        </p:txBody>
      </p:sp>
    </p:spTree>
    <p:extLst>
      <p:ext uri="{BB962C8B-B14F-4D97-AF65-F5344CB8AC3E}">
        <p14:creationId xmlns:p14="http://schemas.microsoft.com/office/powerpoint/2010/main" val="4113822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EC771-8325-487C-A0ED-6DEB5BF37C4A}"/>
              </a:ext>
            </a:extLst>
          </p:cNvPr>
          <p:cNvSpPr>
            <a:spLocks noGrp="1"/>
          </p:cNvSpPr>
          <p:nvPr>
            <p:ph type="title"/>
          </p:nvPr>
        </p:nvSpPr>
        <p:spPr/>
        <p:txBody>
          <a:bodyPr/>
          <a:lstStyle/>
          <a:p>
            <a:r>
              <a:rPr lang="en-US" dirty="0"/>
              <a:t>HTF Direct Assistance</a:t>
            </a:r>
          </a:p>
        </p:txBody>
      </p:sp>
      <p:sp>
        <p:nvSpPr>
          <p:cNvPr id="3" name="Content Placeholder 2">
            <a:extLst>
              <a:ext uri="{FF2B5EF4-FFF2-40B4-BE49-F238E27FC236}">
                <a16:creationId xmlns:a16="http://schemas.microsoft.com/office/drawing/2014/main" id="{9D1C74E6-D2A6-445B-AE6E-1E7DB90D20FD}"/>
              </a:ext>
            </a:extLst>
          </p:cNvPr>
          <p:cNvSpPr>
            <a:spLocks noGrp="1"/>
          </p:cNvSpPr>
          <p:nvPr>
            <p:ph idx="1"/>
          </p:nvPr>
        </p:nvSpPr>
        <p:spPr/>
        <p:txBody>
          <a:bodyPr>
            <a:normAutofit/>
          </a:bodyPr>
          <a:lstStyle/>
          <a:p>
            <a:pPr marL="342900" marR="0" lvl="0" indent="-342900">
              <a:lnSpc>
                <a:spcPct val="115000"/>
              </a:lnSpc>
              <a:spcBef>
                <a:spcPts val="0"/>
              </a:spcBef>
              <a:spcAft>
                <a:spcPts val="0"/>
              </a:spcAft>
              <a:buFont typeface="Symbol"/>
              <a:buChar char=""/>
            </a:pPr>
            <a:r>
              <a:rPr lang="en-US" sz="2800" dirty="0"/>
              <a:t>Temporary rental assistance</a:t>
            </a:r>
          </a:p>
          <a:p>
            <a:pPr marL="342900" marR="0" lvl="0" indent="-342900">
              <a:lnSpc>
                <a:spcPct val="115000"/>
              </a:lnSpc>
              <a:spcBef>
                <a:spcPts val="0"/>
              </a:spcBef>
              <a:spcAft>
                <a:spcPts val="0"/>
              </a:spcAft>
              <a:buFont typeface="Symbol"/>
              <a:buChar char=""/>
            </a:pPr>
            <a:r>
              <a:rPr lang="en-US" sz="2800" dirty="0"/>
              <a:t>Security deposits</a:t>
            </a:r>
          </a:p>
          <a:p>
            <a:pPr marL="342900" marR="0" lvl="0" indent="-342900">
              <a:lnSpc>
                <a:spcPct val="115000"/>
              </a:lnSpc>
              <a:spcBef>
                <a:spcPts val="0"/>
              </a:spcBef>
              <a:spcAft>
                <a:spcPts val="0"/>
              </a:spcAft>
              <a:buFont typeface="Symbol"/>
              <a:buChar char=""/>
            </a:pPr>
            <a:r>
              <a:rPr lang="en-US" sz="2800" dirty="0"/>
              <a:t>Rental application fees</a:t>
            </a:r>
          </a:p>
          <a:p>
            <a:pPr marL="342900" marR="0" lvl="0" indent="-342900">
              <a:lnSpc>
                <a:spcPct val="115000"/>
              </a:lnSpc>
              <a:spcBef>
                <a:spcPts val="0"/>
              </a:spcBef>
              <a:spcAft>
                <a:spcPts val="0"/>
              </a:spcAft>
              <a:buFont typeface="Symbol"/>
              <a:buChar char=""/>
            </a:pPr>
            <a:r>
              <a:rPr lang="en-US" sz="2800" dirty="0"/>
              <a:t>Utility connection fees</a:t>
            </a:r>
          </a:p>
        </p:txBody>
      </p:sp>
      <p:sp>
        <p:nvSpPr>
          <p:cNvPr id="4" name="Date Placeholder 3">
            <a:extLst>
              <a:ext uri="{FF2B5EF4-FFF2-40B4-BE49-F238E27FC236}">
                <a16:creationId xmlns:a16="http://schemas.microsoft.com/office/drawing/2014/main" id="{71E17C96-48FF-40EE-8DA1-1AE7CC72FF08}"/>
              </a:ext>
            </a:extLst>
          </p:cNvPr>
          <p:cNvSpPr>
            <a:spLocks noGrp="1"/>
          </p:cNvSpPr>
          <p:nvPr>
            <p:ph type="dt" sz="half" idx="10"/>
          </p:nvPr>
        </p:nvSpPr>
        <p:spPr/>
        <p:txBody>
          <a:bodyPr/>
          <a:lstStyle/>
          <a:p>
            <a:fld id="{94068B07-BDC9-42FE-85D5-DE6F8783572C}" type="datetime1">
              <a:rPr lang="en-US" smtClean="0">
                <a:solidFill>
                  <a:srgbClr val="000000"/>
                </a:solidFill>
              </a:rPr>
              <a:t>11/4/2020</a:t>
            </a:fld>
            <a:endParaRPr lang="en-US" dirty="0">
              <a:solidFill>
                <a:srgbClr val="000000"/>
              </a:solidFill>
            </a:endParaRPr>
          </a:p>
        </p:txBody>
      </p:sp>
      <p:sp>
        <p:nvSpPr>
          <p:cNvPr id="5" name="Footer Placeholder 4">
            <a:extLst>
              <a:ext uri="{FF2B5EF4-FFF2-40B4-BE49-F238E27FC236}">
                <a16:creationId xmlns:a16="http://schemas.microsoft.com/office/drawing/2014/main" id="{C290488A-A75C-484D-B175-A294E706B3DF}"/>
              </a:ext>
            </a:extLst>
          </p:cNvPr>
          <p:cNvSpPr>
            <a:spLocks noGrp="1"/>
          </p:cNvSpPr>
          <p:nvPr>
            <p:ph type="ftr" sz="quarter" idx="3"/>
          </p:nvPr>
        </p:nvSpPr>
        <p:spPr/>
        <p:txBody>
          <a:bodyPr/>
          <a:lstStyle/>
          <a:p>
            <a:r>
              <a:rPr lang="en-US">
                <a:solidFill>
                  <a:srgbClr val="000000"/>
                </a:solidFill>
              </a:rPr>
              <a:t>Minnesota Housing | mnhousing.gov</a:t>
            </a:r>
            <a:endParaRPr lang="en-US" dirty="0">
              <a:solidFill>
                <a:srgbClr val="000000"/>
              </a:solidFill>
            </a:endParaRPr>
          </a:p>
        </p:txBody>
      </p:sp>
      <p:sp>
        <p:nvSpPr>
          <p:cNvPr id="6" name="Slide Number Placeholder 5">
            <a:extLst>
              <a:ext uri="{FF2B5EF4-FFF2-40B4-BE49-F238E27FC236}">
                <a16:creationId xmlns:a16="http://schemas.microsoft.com/office/drawing/2014/main" id="{201E51B7-2FA5-4087-A514-1CA07AEB0DB6}"/>
              </a:ext>
            </a:extLst>
          </p:cNvPr>
          <p:cNvSpPr>
            <a:spLocks noGrp="1"/>
          </p:cNvSpPr>
          <p:nvPr>
            <p:ph type="sldNum" sz="quarter" idx="12"/>
          </p:nvPr>
        </p:nvSpPr>
        <p:spPr/>
        <p:txBody>
          <a:bodyPr/>
          <a:lstStyle/>
          <a:p>
            <a:fld id="{48F63A3B-78C7-47BE-AE5E-E10140E04643}" type="slidenum">
              <a:rPr lang="en-US" smtClean="0">
                <a:solidFill>
                  <a:srgbClr val="000000"/>
                </a:solidFill>
              </a:rPr>
              <a:pPr/>
              <a:t>24</a:t>
            </a:fld>
            <a:endParaRPr lang="en-US" dirty="0">
              <a:solidFill>
                <a:srgbClr val="000000"/>
              </a:solidFill>
            </a:endParaRPr>
          </a:p>
        </p:txBody>
      </p:sp>
    </p:spTree>
    <p:extLst>
      <p:ext uri="{BB962C8B-B14F-4D97-AF65-F5344CB8AC3E}">
        <p14:creationId xmlns:p14="http://schemas.microsoft.com/office/powerpoint/2010/main" val="8055360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EFD54-3997-41DD-968B-E16ADE45D82C}"/>
              </a:ext>
            </a:extLst>
          </p:cNvPr>
          <p:cNvSpPr>
            <a:spLocks noGrp="1"/>
          </p:cNvSpPr>
          <p:nvPr>
            <p:ph type="title"/>
          </p:nvPr>
        </p:nvSpPr>
        <p:spPr/>
        <p:txBody>
          <a:bodyPr/>
          <a:lstStyle/>
          <a:p>
            <a:r>
              <a:rPr lang="en-US" dirty="0"/>
              <a:t>More info on HTF</a:t>
            </a:r>
          </a:p>
        </p:txBody>
      </p:sp>
      <p:sp>
        <p:nvSpPr>
          <p:cNvPr id="3" name="Content Placeholder 2">
            <a:extLst>
              <a:ext uri="{FF2B5EF4-FFF2-40B4-BE49-F238E27FC236}">
                <a16:creationId xmlns:a16="http://schemas.microsoft.com/office/drawing/2014/main" id="{CD2B50CD-880B-4032-97F2-3D8FDF49CB6C}"/>
              </a:ext>
            </a:extLst>
          </p:cNvPr>
          <p:cNvSpPr>
            <a:spLocks noGrp="1"/>
          </p:cNvSpPr>
          <p:nvPr>
            <p:ph idx="1"/>
          </p:nvPr>
        </p:nvSpPr>
        <p:spPr/>
        <p:txBody>
          <a:bodyPr/>
          <a:lstStyle/>
          <a:p>
            <a:r>
              <a:rPr lang="en-US" dirty="0">
                <a:hlinkClick r:id="rId2"/>
              </a:rPr>
              <a:t>http://www.mnhousing.gov/sites/multifamily/htf </a:t>
            </a:r>
            <a:r>
              <a:rPr lang="en-US" dirty="0"/>
              <a:t>	including list of HTF administrators </a:t>
            </a:r>
          </a:p>
          <a:p>
            <a:r>
              <a:rPr lang="en-US" dirty="0"/>
              <a:t>Contact local Continuum of Care for referral</a:t>
            </a:r>
          </a:p>
          <a:p>
            <a:pPr marL="0" indent="0" algn="ctr">
              <a:buNone/>
            </a:pPr>
            <a:r>
              <a:rPr lang="en-US" dirty="0">
                <a:hlinkClick r:id="rId3"/>
              </a:rPr>
              <a:t>http://www.mnhousing.gov/sites/np/renters</a:t>
            </a:r>
            <a:endParaRPr lang="en-US" dirty="0"/>
          </a:p>
          <a:p>
            <a:r>
              <a:rPr lang="en-US" dirty="0"/>
              <a:t>Questions: </a:t>
            </a:r>
            <a:r>
              <a:rPr lang="en-US" dirty="0">
                <a:hlinkClick r:id="rId4"/>
              </a:rPr>
              <a:t>MHFA.RENTAL-ASSISTANCE@state.mn.us</a:t>
            </a:r>
            <a:r>
              <a:rPr lang="en-US" dirty="0"/>
              <a:t> </a:t>
            </a:r>
          </a:p>
          <a:p>
            <a:endParaRPr lang="en-US" dirty="0"/>
          </a:p>
        </p:txBody>
      </p:sp>
      <p:sp>
        <p:nvSpPr>
          <p:cNvPr id="4" name="Date Placeholder 3">
            <a:extLst>
              <a:ext uri="{FF2B5EF4-FFF2-40B4-BE49-F238E27FC236}">
                <a16:creationId xmlns:a16="http://schemas.microsoft.com/office/drawing/2014/main" id="{DDA7EC2E-DF30-4D42-884E-263053A2F84B}"/>
              </a:ext>
            </a:extLst>
          </p:cNvPr>
          <p:cNvSpPr>
            <a:spLocks noGrp="1"/>
          </p:cNvSpPr>
          <p:nvPr>
            <p:ph type="dt" sz="half" idx="10"/>
          </p:nvPr>
        </p:nvSpPr>
        <p:spPr/>
        <p:txBody>
          <a:bodyPr/>
          <a:lstStyle/>
          <a:p>
            <a:fld id="{0DABD73C-8DA9-41F0-9CA9-6868FA809B1C}" type="datetime1">
              <a:rPr lang="en-US" smtClean="0">
                <a:solidFill>
                  <a:srgbClr val="000000"/>
                </a:solidFill>
              </a:rPr>
              <a:t>11/4/2020</a:t>
            </a:fld>
            <a:endParaRPr lang="en-US" dirty="0">
              <a:solidFill>
                <a:srgbClr val="000000"/>
              </a:solidFill>
            </a:endParaRPr>
          </a:p>
        </p:txBody>
      </p:sp>
      <p:sp>
        <p:nvSpPr>
          <p:cNvPr id="5" name="Footer Placeholder 4">
            <a:extLst>
              <a:ext uri="{FF2B5EF4-FFF2-40B4-BE49-F238E27FC236}">
                <a16:creationId xmlns:a16="http://schemas.microsoft.com/office/drawing/2014/main" id="{E75F8AA7-E9B2-408E-A463-03662917BB59}"/>
              </a:ext>
            </a:extLst>
          </p:cNvPr>
          <p:cNvSpPr>
            <a:spLocks noGrp="1"/>
          </p:cNvSpPr>
          <p:nvPr>
            <p:ph type="ftr" sz="quarter" idx="3"/>
          </p:nvPr>
        </p:nvSpPr>
        <p:spPr/>
        <p:txBody>
          <a:bodyPr/>
          <a:lstStyle/>
          <a:p>
            <a:r>
              <a:rPr lang="en-US">
                <a:solidFill>
                  <a:srgbClr val="000000"/>
                </a:solidFill>
              </a:rPr>
              <a:t>Minnesota Housing | mnhousing.gov</a:t>
            </a:r>
            <a:endParaRPr lang="en-US" dirty="0">
              <a:solidFill>
                <a:srgbClr val="000000"/>
              </a:solidFill>
            </a:endParaRPr>
          </a:p>
        </p:txBody>
      </p:sp>
      <p:sp>
        <p:nvSpPr>
          <p:cNvPr id="6" name="Slide Number Placeholder 5">
            <a:extLst>
              <a:ext uri="{FF2B5EF4-FFF2-40B4-BE49-F238E27FC236}">
                <a16:creationId xmlns:a16="http://schemas.microsoft.com/office/drawing/2014/main" id="{7A7177A2-28D0-4802-8E26-485B8159AE77}"/>
              </a:ext>
            </a:extLst>
          </p:cNvPr>
          <p:cNvSpPr>
            <a:spLocks noGrp="1"/>
          </p:cNvSpPr>
          <p:nvPr>
            <p:ph type="sldNum" sz="quarter" idx="12"/>
          </p:nvPr>
        </p:nvSpPr>
        <p:spPr/>
        <p:txBody>
          <a:bodyPr/>
          <a:lstStyle/>
          <a:p>
            <a:fld id="{48F63A3B-78C7-47BE-AE5E-E10140E04643}" type="slidenum">
              <a:rPr lang="en-US" smtClean="0">
                <a:solidFill>
                  <a:srgbClr val="000000"/>
                </a:solidFill>
              </a:rPr>
              <a:pPr/>
              <a:t>25</a:t>
            </a:fld>
            <a:endParaRPr lang="en-US" dirty="0">
              <a:solidFill>
                <a:srgbClr val="000000"/>
              </a:solidFill>
            </a:endParaRPr>
          </a:p>
        </p:txBody>
      </p:sp>
    </p:spTree>
    <p:extLst>
      <p:ext uri="{BB962C8B-B14F-4D97-AF65-F5344CB8AC3E}">
        <p14:creationId xmlns:p14="http://schemas.microsoft.com/office/powerpoint/2010/main" val="38959142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fld id="{48F63A3B-78C7-47BE-AE5E-E10140E04643}" type="slidenum">
              <a:rPr lang="en-US" smtClean="0">
                <a:solidFill>
                  <a:srgbClr val="000000"/>
                </a:solidFill>
              </a:rPr>
              <a:pPr/>
              <a:t>26</a:t>
            </a:fld>
            <a:endParaRPr lang="en-US" dirty="0">
              <a:solidFill>
                <a:srgbClr val="000000"/>
              </a:solidFill>
            </a:endParaRPr>
          </a:p>
        </p:txBody>
      </p:sp>
      <p:sp>
        <p:nvSpPr>
          <p:cNvPr id="3" name="Title 2"/>
          <p:cNvSpPr>
            <a:spLocks noGrp="1"/>
          </p:cNvSpPr>
          <p:nvPr>
            <p:ph type="title"/>
          </p:nvPr>
        </p:nvSpPr>
        <p:spPr/>
        <p:txBody>
          <a:bodyPr/>
          <a:lstStyle/>
          <a:p>
            <a:r>
              <a:rPr lang="en-US" dirty="0"/>
              <a:t>Questions?</a:t>
            </a:r>
          </a:p>
        </p:txBody>
      </p:sp>
      <p:sp>
        <p:nvSpPr>
          <p:cNvPr id="10" name="Text Placeholder 7"/>
          <p:cNvSpPr>
            <a:spLocks noGrp="1"/>
          </p:cNvSpPr>
          <p:nvPr>
            <p:ph type="body" sz="quarter" idx="13"/>
          </p:nvPr>
        </p:nvSpPr>
        <p:spPr>
          <a:xfrm>
            <a:off x="838200" y="3657600"/>
            <a:ext cx="7145518" cy="2994843"/>
          </a:xfrm>
        </p:spPr>
        <p:txBody>
          <a:bodyPr>
            <a:normAutofit/>
          </a:bodyPr>
          <a:lstStyle/>
          <a:p>
            <a:endParaRPr lang="en-US" sz="2300" b="1" dirty="0"/>
          </a:p>
          <a:p>
            <a:endParaRPr lang="en-US" sz="2900" dirty="0"/>
          </a:p>
          <a:p>
            <a:r>
              <a:rPr lang="en-US" sz="2100" dirty="0"/>
              <a:t> </a:t>
            </a:r>
          </a:p>
          <a:p>
            <a:endParaRPr lang="en-US" sz="2200" dirty="0"/>
          </a:p>
        </p:txBody>
      </p:sp>
      <p:sp>
        <p:nvSpPr>
          <p:cNvPr id="5" name="Footer Placeholder 4"/>
          <p:cNvSpPr>
            <a:spLocks noGrp="1"/>
          </p:cNvSpPr>
          <p:nvPr>
            <p:ph type="ftr" sz="quarter" idx="4294967295"/>
          </p:nvPr>
        </p:nvSpPr>
        <p:spPr>
          <a:xfrm>
            <a:off x="2476672" y="6356444"/>
            <a:ext cx="4190734" cy="365125"/>
          </a:xfrm>
          <a:prstGeom prst="rect">
            <a:avLst/>
          </a:prstGeom>
        </p:spPr>
        <p:txBody>
          <a:bodyPr/>
          <a:lstStyle/>
          <a:p>
            <a:pPr algn="ctr"/>
            <a:r>
              <a:rPr lang="en-US" dirty="0">
                <a:solidFill>
                  <a:srgbClr val="000000"/>
                </a:solidFill>
              </a:rPr>
              <a:t>Minnesota Housing | mnhousing.gov</a:t>
            </a:r>
          </a:p>
        </p:txBody>
      </p:sp>
      <p:sp>
        <p:nvSpPr>
          <p:cNvPr id="2" name="Date Placeholder 1"/>
          <p:cNvSpPr>
            <a:spLocks noGrp="1"/>
          </p:cNvSpPr>
          <p:nvPr>
            <p:ph type="dt" sz="half" idx="10"/>
          </p:nvPr>
        </p:nvSpPr>
        <p:spPr/>
        <p:txBody>
          <a:bodyPr/>
          <a:lstStyle/>
          <a:p>
            <a:fld id="{94418642-5953-4702-A7DF-CE41A25B5913}" type="datetime1">
              <a:rPr lang="en-US" smtClean="0">
                <a:solidFill>
                  <a:srgbClr val="000000"/>
                </a:solidFill>
              </a:rPr>
              <a:t>11/4/2020</a:t>
            </a:fld>
            <a:endParaRPr lang="en-US" dirty="0">
              <a:solidFill>
                <a:srgbClr val="000000"/>
              </a:solidFill>
            </a:endParaRPr>
          </a:p>
        </p:txBody>
      </p:sp>
    </p:spTree>
    <p:extLst>
      <p:ext uri="{BB962C8B-B14F-4D97-AF65-F5344CB8AC3E}">
        <p14:creationId xmlns:p14="http://schemas.microsoft.com/office/powerpoint/2010/main" val="15928537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533147"/>
            <a:ext cx="9144000" cy="1239887"/>
          </a:xfrm>
        </p:spPr>
        <p:txBody>
          <a:bodyPr/>
          <a:lstStyle/>
          <a:p>
            <a:r>
              <a:rPr lang="en-US" dirty="0"/>
              <a:t>Homework Starts with Home</a:t>
            </a:r>
          </a:p>
        </p:txBody>
      </p:sp>
      <p:sp>
        <p:nvSpPr>
          <p:cNvPr id="3" name="Text Placeholder 2"/>
          <p:cNvSpPr>
            <a:spLocks noGrp="1"/>
          </p:cNvSpPr>
          <p:nvPr>
            <p:ph type="body" sz="quarter" idx="14"/>
          </p:nvPr>
        </p:nvSpPr>
        <p:spPr/>
        <p:txBody>
          <a:bodyPr/>
          <a:lstStyle/>
          <a:p>
            <a:endParaRPr lang="en-US" dirty="0"/>
          </a:p>
        </p:txBody>
      </p:sp>
      <p:sp>
        <p:nvSpPr>
          <p:cNvPr id="4" name="Footer Placeholder 3"/>
          <p:cNvSpPr>
            <a:spLocks noGrp="1"/>
          </p:cNvSpPr>
          <p:nvPr>
            <p:ph type="ftr" sz="quarter" idx="3"/>
          </p:nvPr>
        </p:nvSpPr>
        <p:spPr>
          <a:xfrm>
            <a:off x="2819435" y="6248432"/>
            <a:ext cx="4190734" cy="365125"/>
          </a:xfrm>
        </p:spPr>
        <p:txBody>
          <a:bodyPr/>
          <a:lstStyle/>
          <a:p>
            <a:pPr algn="ctr"/>
            <a:r>
              <a:rPr lang="en-US" dirty="0">
                <a:solidFill>
                  <a:srgbClr val="000000"/>
                </a:solidFill>
              </a:rPr>
              <a:t>Minnesota Housing | mnhousing.gov</a:t>
            </a:r>
          </a:p>
        </p:txBody>
      </p:sp>
      <p:pic>
        <p:nvPicPr>
          <p:cNvPr id="6" name="Picture Placeholder 7"/>
          <p:cNvPicPr>
            <a:picLocks noChangeAspect="1"/>
          </p:cNvPicPr>
          <p:nvPr/>
        </p:nvPicPr>
        <p:blipFill>
          <a:blip r:embed="rId3" cstate="print">
            <a:extLst>
              <a:ext uri="{28A0092B-C50C-407E-A947-70E740481C1C}">
                <a14:useLocalDpi xmlns:a14="http://schemas.microsoft.com/office/drawing/2010/main" val="0"/>
              </a:ext>
            </a:extLst>
          </a:blip>
          <a:srcRect t="22213" b="22213"/>
          <a:stretch>
            <a:fillRect/>
          </a:stretch>
        </p:blipFill>
        <p:spPr>
          <a:xfrm>
            <a:off x="0" y="-152400"/>
            <a:ext cx="9144000" cy="3835397"/>
          </a:xfrm>
          <a:prstGeom prst="rect">
            <a:avLst/>
          </a:prstGeom>
        </p:spPr>
      </p:pic>
      <p:sp>
        <p:nvSpPr>
          <p:cNvPr id="8" name="Slide Number Placeholder 5"/>
          <p:cNvSpPr txBox="1">
            <a:spLocks/>
          </p:cNvSpPr>
          <p:nvPr/>
        </p:nvSpPr>
        <p:spPr>
          <a:xfrm>
            <a:off x="7418358" y="6356412"/>
            <a:ext cx="1097001" cy="365125"/>
          </a:xfrm>
          <a:prstGeom prst="rect">
            <a:avLst/>
          </a:prstGeom>
        </p:spPr>
        <p:txBody>
          <a:bodyPr lIns="91406" tIns="45703" rIns="91406" bIns="45703"/>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8F63A3B-78C7-47BE-AE5E-E10140E04643}" type="slidenum">
              <a:rPr lang="en-US" sz="1200">
                <a:solidFill>
                  <a:srgbClr val="000000"/>
                </a:solidFill>
              </a:rPr>
              <a:pPr algn="r"/>
              <a:t>27</a:t>
            </a:fld>
            <a:endParaRPr lang="en-US" sz="1200" dirty="0">
              <a:solidFill>
                <a:srgbClr val="000000"/>
              </a:solidFill>
            </a:endParaRPr>
          </a:p>
        </p:txBody>
      </p:sp>
    </p:spTree>
    <p:extLst>
      <p:ext uri="{BB962C8B-B14F-4D97-AF65-F5344CB8AC3E}">
        <p14:creationId xmlns:p14="http://schemas.microsoft.com/office/powerpoint/2010/main" val="23005574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 of this funding opportunity</a:t>
            </a:r>
          </a:p>
        </p:txBody>
      </p:sp>
      <p:sp>
        <p:nvSpPr>
          <p:cNvPr id="3" name="Content Placeholder 2"/>
          <p:cNvSpPr>
            <a:spLocks noGrp="1"/>
          </p:cNvSpPr>
          <p:nvPr>
            <p:ph idx="1"/>
          </p:nvPr>
        </p:nvSpPr>
        <p:spPr>
          <a:xfrm>
            <a:off x="628649" y="1825625"/>
            <a:ext cx="4367893" cy="4351339"/>
          </a:xfrm>
        </p:spPr>
        <p:txBody>
          <a:bodyPr>
            <a:normAutofit fontScale="92500" lnSpcReduction="20000"/>
          </a:bodyPr>
          <a:lstStyle/>
          <a:p>
            <a:r>
              <a:rPr lang="en-US" dirty="0"/>
              <a:t>8,079 students experiencing homelessness were enrolled in Minnesota schools on October 1, 2018.</a:t>
            </a:r>
          </a:p>
          <a:p>
            <a:pPr lvl="1"/>
            <a:r>
              <a:rPr lang="en-US" dirty="0"/>
              <a:t>Over 1,387 schools and 308 school districts</a:t>
            </a:r>
          </a:p>
          <a:p>
            <a:pPr lvl="1"/>
            <a:r>
              <a:rPr lang="en-US" dirty="0"/>
              <a:t>78 of Minnesota’s 87 counties</a:t>
            </a:r>
          </a:p>
          <a:p>
            <a:r>
              <a:rPr lang="en-US" dirty="0"/>
              <a:t>Student homelessness disproportionately impacts African American students , American Indian students, LGBTQ students, and students with disabilities.</a:t>
            </a:r>
          </a:p>
        </p:txBody>
      </p:sp>
      <p:pic>
        <p:nvPicPr>
          <p:cNvPr id="7"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1" y="1705517"/>
            <a:ext cx="3657600" cy="4509531"/>
          </a:xfrm>
          <a:prstGeom prst="rect">
            <a:avLst/>
          </a:prstGeom>
        </p:spPr>
      </p:pic>
      <p:sp>
        <p:nvSpPr>
          <p:cNvPr id="8" name="Footer Placeholder 4"/>
          <p:cNvSpPr>
            <a:spLocks noGrp="1"/>
          </p:cNvSpPr>
          <p:nvPr>
            <p:ph type="ftr" sz="quarter" idx="3"/>
          </p:nvPr>
        </p:nvSpPr>
        <p:spPr>
          <a:xfrm>
            <a:off x="2476672" y="6356444"/>
            <a:ext cx="4190734" cy="365125"/>
          </a:xfrm>
        </p:spPr>
        <p:txBody>
          <a:bodyPr/>
          <a:lstStyle/>
          <a:p>
            <a:pPr marL="0" marR="0" lvl="0" indent="0" algn="ctr" defTabSz="914018"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Minnesota Housing | mnhousing.gov</a:t>
            </a:r>
          </a:p>
        </p:txBody>
      </p:sp>
      <p:sp>
        <p:nvSpPr>
          <p:cNvPr id="9" name="Slide Number Placeholder 5"/>
          <p:cNvSpPr>
            <a:spLocks noGrp="1"/>
          </p:cNvSpPr>
          <p:nvPr>
            <p:ph type="sldNum" sz="quarter" idx="12"/>
          </p:nvPr>
        </p:nvSpPr>
        <p:spPr>
          <a:xfrm>
            <a:off x="7418358" y="6356412"/>
            <a:ext cx="1097001" cy="365125"/>
          </a:xfrm>
        </p:spPr>
        <p:txBody>
          <a:bodyPr/>
          <a:lstStyle/>
          <a:p>
            <a:pPr marL="0" marR="0" lvl="0" indent="0" algn="r" defTabSz="914018"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018"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0" name="Rectangle 9"/>
          <p:cNvSpPr/>
          <p:nvPr/>
        </p:nvSpPr>
        <p:spPr>
          <a:xfrm>
            <a:off x="152404" y="6488734"/>
            <a:ext cx="990601" cy="276965"/>
          </a:xfrm>
          <a:prstGeom prst="rect">
            <a:avLst/>
          </a:prstGeom>
        </p:spPr>
        <p:txBody>
          <a:bodyPr wrap="square" lIns="91406" tIns="45703" rIns="91406" bIns="45703">
            <a:spAutoFit/>
          </a:bodyPr>
          <a:lstStyle/>
          <a:p>
            <a:pPr marL="0" marR="0" lvl="0" indent="0" algn="l" defTabSz="914018" rtl="0" eaLnBrk="1" fontAlgn="auto" latinLnBrk="0" hangingPunct="1">
              <a:lnSpc>
                <a:spcPct val="100000"/>
              </a:lnSpc>
              <a:spcBef>
                <a:spcPts val="0"/>
              </a:spcBef>
              <a:spcAft>
                <a:spcPts val="0"/>
              </a:spcAft>
              <a:buClrTx/>
              <a:buSzTx/>
              <a:buFontTx/>
              <a:buNone/>
              <a:tabLst/>
              <a:defRPr/>
            </a:pPr>
            <a:fld id="{824D5D47-1752-4D84-8BFB-C2F71A34C932}" type="datetime1">
              <a:rPr kumimoji="0" lang="en-US" sz="1200" b="0" i="0" u="none" strike="noStrike" kern="1200" cap="none" spc="0" normalizeH="0" baseline="0" noProof="0">
                <a:ln>
                  <a:noFill/>
                </a:ln>
                <a:solidFill>
                  <a:srgbClr val="000000"/>
                </a:solidFill>
                <a:effectLst/>
                <a:uLnTx/>
                <a:uFillTx/>
                <a:latin typeface="Calibri"/>
                <a:ea typeface="+mn-ea"/>
                <a:cs typeface="+mn-cs"/>
              </a:rPr>
              <a:pPr marL="0" marR="0" lvl="0" indent="0" algn="l" defTabSz="914018" rtl="0" eaLnBrk="1" fontAlgn="auto" latinLnBrk="0" hangingPunct="1">
                <a:lnSpc>
                  <a:spcPct val="100000"/>
                </a:lnSpc>
                <a:spcBef>
                  <a:spcPts val="0"/>
                </a:spcBef>
                <a:spcAft>
                  <a:spcPts val="0"/>
                </a:spcAft>
                <a:buClrTx/>
                <a:buSzTx/>
                <a:buFontTx/>
                <a:buNone/>
                <a:tabLst/>
                <a:defRPr/>
              </a:pPr>
              <a:t>11/4/2020</a:t>
            </a:fld>
            <a:endParaRPr kumimoji="0" lang="en-US" sz="1200" b="0" i="0" u="none" strike="noStrike" kern="1200" cap="none" spc="0" normalizeH="0" baseline="0" noProof="0" dirty="0">
              <a:ln>
                <a:noFill/>
              </a:ln>
              <a:solidFill>
                <a:srgbClr val="003865"/>
              </a:solidFill>
              <a:effectLst/>
              <a:uLnTx/>
              <a:uFillTx/>
              <a:latin typeface="Calibri"/>
              <a:ea typeface="+mn-ea"/>
              <a:cs typeface="+mn-cs"/>
            </a:endParaRPr>
          </a:p>
        </p:txBody>
      </p:sp>
    </p:spTree>
    <p:extLst>
      <p:ext uri="{BB962C8B-B14F-4D97-AF65-F5344CB8AC3E}">
        <p14:creationId xmlns:p14="http://schemas.microsoft.com/office/powerpoint/2010/main" val="26080572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HSWH Overview</a:t>
            </a:r>
          </a:p>
        </p:txBody>
      </p:sp>
      <p:sp>
        <p:nvSpPr>
          <p:cNvPr id="3" name="Content Placeholder 2"/>
          <p:cNvSpPr>
            <a:spLocks noGrp="1"/>
          </p:cNvSpPr>
          <p:nvPr>
            <p:ph idx="1"/>
          </p:nvPr>
        </p:nvSpPr>
        <p:spPr/>
        <p:txBody>
          <a:bodyPr/>
          <a:lstStyle/>
          <a:p>
            <a:r>
              <a:rPr lang="en-US" sz="2800" dirty="0"/>
              <a:t>Interagency response to address the needs of students and families experiencing homelessness </a:t>
            </a:r>
          </a:p>
          <a:p>
            <a:r>
              <a:rPr lang="en-US" sz="2800" dirty="0"/>
              <a:t>Blend of funding</a:t>
            </a:r>
          </a:p>
          <a:p>
            <a:pPr lvl="1"/>
            <a:r>
              <a:rPr lang="en-US" dirty="0"/>
              <a:t>FHPAP</a:t>
            </a:r>
          </a:p>
          <a:p>
            <a:pPr lvl="1"/>
            <a:r>
              <a:rPr lang="en-US" dirty="0"/>
              <a:t>Housing Trust Fund</a:t>
            </a:r>
          </a:p>
          <a:p>
            <a:pPr lvl="1"/>
            <a:r>
              <a:rPr lang="en-US" dirty="0"/>
              <a:t>Philanthropic </a:t>
            </a:r>
          </a:p>
          <a:p>
            <a:r>
              <a:rPr lang="en-US" dirty="0"/>
              <a:t>Administered in local communities as a collaborative</a:t>
            </a:r>
          </a:p>
        </p:txBody>
      </p:sp>
      <p:sp>
        <p:nvSpPr>
          <p:cNvPr id="4" name="Date Placeholder 3"/>
          <p:cNvSpPr>
            <a:spLocks noGrp="1"/>
          </p:cNvSpPr>
          <p:nvPr>
            <p:ph type="dt" sz="half" idx="10"/>
          </p:nvPr>
        </p:nvSpPr>
        <p:spPr/>
        <p:txBody>
          <a:bodyPr/>
          <a:lstStyle/>
          <a:p>
            <a:fld id="{94068B07-BDC9-42FE-85D5-DE6F8783572C}" type="datetime1">
              <a:rPr lang="en-US" smtClean="0">
                <a:solidFill>
                  <a:srgbClr val="000000"/>
                </a:solidFill>
              </a:rPr>
              <a:t>11/4/2020</a:t>
            </a:fld>
            <a:endParaRPr lang="en-US" dirty="0">
              <a:solidFill>
                <a:srgbClr val="000000"/>
              </a:solidFill>
            </a:endParaRPr>
          </a:p>
        </p:txBody>
      </p:sp>
      <p:sp>
        <p:nvSpPr>
          <p:cNvPr id="5" name="Footer Placeholder 4"/>
          <p:cNvSpPr>
            <a:spLocks noGrp="1"/>
          </p:cNvSpPr>
          <p:nvPr>
            <p:ph type="ftr" sz="quarter" idx="3"/>
          </p:nvPr>
        </p:nvSpPr>
        <p:spPr/>
        <p:txBody>
          <a:bodyPr/>
          <a:lstStyle/>
          <a:p>
            <a:r>
              <a:rPr lang="en-US">
                <a:solidFill>
                  <a:srgbClr val="000000"/>
                </a:solidFill>
              </a:rPr>
              <a:t>Minnesota Housing | mnhousing.gov</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29</a:t>
            </a:fld>
            <a:endParaRPr lang="en-US" dirty="0">
              <a:solidFill>
                <a:srgbClr val="000000"/>
              </a:solidFill>
            </a:endParaRPr>
          </a:p>
        </p:txBody>
      </p:sp>
    </p:spTree>
    <p:extLst>
      <p:ext uri="{BB962C8B-B14F-4D97-AF65-F5344CB8AC3E}">
        <p14:creationId xmlns:p14="http://schemas.microsoft.com/office/powerpoint/2010/main" val="3128752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604CD-0071-474F-B9AA-BCE9BE897EAF}"/>
              </a:ext>
            </a:extLst>
          </p:cNvPr>
          <p:cNvSpPr>
            <a:spLocks noGrp="1"/>
          </p:cNvSpPr>
          <p:nvPr>
            <p:ph type="title"/>
          </p:nvPr>
        </p:nvSpPr>
        <p:spPr/>
        <p:txBody>
          <a:bodyPr/>
          <a:lstStyle/>
          <a:p>
            <a:r>
              <a:rPr lang="en-US" dirty="0"/>
              <a:t>Grant Programs Overview</a:t>
            </a:r>
          </a:p>
        </p:txBody>
      </p:sp>
      <p:sp>
        <p:nvSpPr>
          <p:cNvPr id="3" name="Content Placeholder 2">
            <a:extLst>
              <a:ext uri="{FF2B5EF4-FFF2-40B4-BE49-F238E27FC236}">
                <a16:creationId xmlns:a16="http://schemas.microsoft.com/office/drawing/2014/main" id="{645D46CC-995C-455B-8AED-497A70FDDD7D}"/>
              </a:ext>
            </a:extLst>
          </p:cNvPr>
          <p:cNvSpPr>
            <a:spLocks noGrp="1"/>
          </p:cNvSpPr>
          <p:nvPr>
            <p:ph idx="1"/>
          </p:nvPr>
        </p:nvSpPr>
        <p:spPr/>
        <p:txBody>
          <a:bodyPr/>
          <a:lstStyle/>
          <a:p>
            <a:r>
              <a:rPr lang="en-US" dirty="0"/>
              <a:t>Family Homelessness Prevention and Assistance Program</a:t>
            </a:r>
          </a:p>
          <a:p>
            <a:r>
              <a:rPr lang="en-US" dirty="0"/>
              <a:t>Rental Assistance</a:t>
            </a:r>
          </a:p>
          <a:p>
            <a:pPr lvl="1"/>
            <a:r>
              <a:rPr lang="en-US" dirty="0"/>
              <a:t>Bridges</a:t>
            </a:r>
          </a:p>
          <a:p>
            <a:pPr lvl="1"/>
            <a:r>
              <a:rPr lang="en-US" dirty="0"/>
              <a:t>Housing Trust Fund</a:t>
            </a:r>
          </a:p>
          <a:p>
            <a:r>
              <a:rPr lang="en-US" dirty="0"/>
              <a:t>Homework Starts with Home</a:t>
            </a:r>
          </a:p>
          <a:p>
            <a:endParaRPr lang="en-US" dirty="0"/>
          </a:p>
          <a:p>
            <a:r>
              <a:rPr lang="en-US" dirty="0"/>
              <a:t>Discussion of future funding</a:t>
            </a:r>
          </a:p>
          <a:p>
            <a:endParaRPr lang="en-US" dirty="0"/>
          </a:p>
        </p:txBody>
      </p:sp>
      <p:sp>
        <p:nvSpPr>
          <p:cNvPr id="4" name="Date Placeholder 3">
            <a:extLst>
              <a:ext uri="{FF2B5EF4-FFF2-40B4-BE49-F238E27FC236}">
                <a16:creationId xmlns:a16="http://schemas.microsoft.com/office/drawing/2014/main" id="{81B7E452-7D86-4C6A-AD97-389E56B1BA9A}"/>
              </a:ext>
            </a:extLst>
          </p:cNvPr>
          <p:cNvSpPr>
            <a:spLocks noGrp="1"/>
          </p:cNvSpPr>
          <p:nvPr>
            <p:ph type="dt" sz="half" idx="10"/>
          </p:nvPr>
        </p:nvSpPr>
        <p:spPr/>
        <p:txBody>
          <a:bodyPr/>
          <a:lstStyle/>
          <a:p>
            <a:r>
              <a:rPr lang="en-US">
                <a:solidFill>
                  <a:srgbClr val="000000"/>
                </a:solidFill>
              </a:rPr>
              <a:t>9/22/2020</a:t>
            </a:r>
            <a:endParaRPr lang="en-US" dirty="0">
              <a:solidFill>
                <a:srgbClr val="000000"/>
              </a:solidFill>
            </a:endParaRPr>
          </a:p>
        </p:txBody>
      </p:sp>
      <p:sp>
        <p:nvSpPr>
          <p:cNvPr id="5" name="Footer Placeholder 4">
            <a:extLst>
              <a:ext uri="{FF2B5EF4-FFF2-40B4-BE49-F238E27FC236}">
                <a16:creationId xmlns:a16="http://schemas.microsoft.com/office/drawing/2014/main" id="{B50E9785-0629-4210-BF90-DB272485243B}"/>
              </a:ext>
            </a:extLst>
          </p:cNvPr>
          <p:cNvSpPr>
            <a:spLocks noGrp="1"/>
          </p:cNvSpPr>
          <p:nvPr>
            <p:ph type="ftr" sz="quarter" idx="3"/>
          </p:nvPr>
        </p:nvSpPr>
        <p:spPr/>
        <p:txBody>
          <a:bodyPr/>
          <a:lstStyle/>
          <a:p>
            <a:r>
              <a:rPr lang="en-US">
                <a:solidFill>
                  <a:srgbClr val="000000"/>
                </a:solidFill>
              </a:rPr>
              <a:t>Minnesota Housing | mnhousing.gov</a:t>
            </a:r>
            <a:endParaRPr lang="en-US" dirty="0">
              <a:solidFill>
                <a:srgbClr val="000000"/>
              </a:solidFill>
            </a:endParaRPr>
          </a:p>
        </p:txBody>
      </p:sp>
      <p:sp>
        <p:nvSpPr>
          <p:cNvPr id="6" name="Slide Number Placeholder 5">
            <a:extLst>
              <a:ext uri="{FF2B5EF4-FFF2-40B4-BE49-F238E27FC236}">
                <a16:creationId xmlns:a16="http://schemas.microsoft.com/office/drawing/2014/main" id="{12C1D974-2EAB-43A7-A6FB-1838CC73CE0B}"/>
              </a:ext>
            </a:extLst>
          </p:cNvPr>
          <p:cNvSpPr>
            <a:spLocks noGrp="1"/>
          </p:cNvSpPr>
          <p:nvPr>
            <p:ph type="sldNum" sz="quarter" idx="12"/>
          </p:nvPr>
        </p:nvSpPr>
        <p:spPr/>
        <p:txBody>
          <a:bodyPr/>
          <a:lstStyle/>
          <a:p>
            <a:fld id="{48F63A3B-78C7-47BE-AE5E-E10140E04643}" type="slidenum">
              <a:rPr lang="en-US" smtClean="0">
                <a:solidFill>
                  <a:srgbClr val="000000"/>
                </a:solidFill>
              </a:rPr>
              <a:pPr/>
              <a:t>3</a:t>
            </a:fld>
            <a:endParaRPr lang="en-US" dirty="0">
              <a:solidFill>
                <a:srgbClr val="000000"/>
              </a:solidFill>
            </a:endParaRPr>
          </a:p>
        </p:txBody>
      </p:sp>
    </p:spTree>
    <p:extLst>
      <p:ext uri="{BB962C8B-B14F-4D97-AF65-F5344CB8AC3E}">
        <p14:creationId xmlns:p14="http://schemas.microsoft.com/office/powerpoint/2010/main" val="38494818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Intended Outcomes</a:t>
            </a:r>
          </a:p>
        </p:txBody>
      </p:sp>
      <p:sp>
        <p:nvSpPr>
          <p:cNvPr id="3" name="Content Placeholder 2"/>
          <p:cNvSpPr>
            <a:spLocks noGrp="1"/>
          </p:cNvSpPr>
          <p:nvPr>
            <p:ph idx="1"/>
          </p:nvPr>
        </p:nvSpPr>
        <p:spPr>
          <a:xfrm>
            <a:off x="228636" y="1676401"/>
            <a:ext cx="3588844" cy="4500563"/>
          </a:xfrm>
        </p:spPr>
        <p:txBody>
          <a:bodyPr>
            <a:normAutofit fontScale="62500" lnSpcReduction="20000"/>
          </a:bodyPr>
          <a:lstStyle/>
          <a:p>
            <a:pPr lvl="0"/>
            <a:r>
              <a:rPr lang="en-US" dirty="0"/>
              <a:t>Reducing the number of students who become homeless for the first time (“</a:t>
            </a:r>
            <a:r>
              <a:rPr lang="en-US" b="1" dirty="0"/>
              <a:t>prevent</a:t>
            </a:r>
            <a:r>
              <a:rPr lang="en-US" dirty="0"/>
              <a:t>”)</a:t>
            </a:r>
          </a:p>
          <a:p>
            <a:pPr lvl="0"/>
            <a:r>
              <a:rPr lang="en-US" dirty="0"/>
              <a:t>Reducing the total number of students experiencing homelessness (“</a:t>
            </a:r>
            <a:r>
              <a:rPr lang="en-US" b="1" dirty="0"/>
              <a:t>rare</a:t>
            </a:r>
            <a:r>
              <a:rPr lang="en-US" dirty="0"/>
              <a:t>”) </a:t>
            </a:r>
          </a:p>
          <a:p>
            <a:pPr lvl="0"/>
            <a:r>
              <a:rPr lang="en-US" dirty="0"/>
              <a:t>Reducing the amount of time that students and their families remain homeless (“</a:t>
            </a:r>
            <a:r>
              <a:rPr lang="en-US" b="1" dirty="0"/>
              <a:t>brief</a:t>
            </a:r>
            <a:r>
              <a:rPr lang="en-US" dirty="0"/>
              <a:t>”) </a:t>
            </a:r>
          </a:p>
          <a:p>
            <a:pPr lvl="0"/>
            <a:r>
              <a:rPr lang="en-US" dirty="0"/>
              <a:t>Reducing the number of students who return to homelessness (“</a:t>
            </a:r>
            <a:r>
              <a:rPr lang="en-US" b="1" dirty="0"/>
              <a:t>nonrecurring</a:t>
            </a:r>
            <a:r>
              <a:rPr lang="en-US" dirty="0"/>
              <a:t>”)</a:t>
            </a:r>
          </a:p>
          <a:p>
            <a:pPr lvl="0"/>
            <a:r>
              <a:rPr lang="en-US" dirty="0"/>
              <a:t>Improving school attendance and academic achievement among students who have experienced or who are at risk of homelessness</a:t>
            </a:r>
          </a:p>
        </p:txBody>
      </p:sp>
      <p:sp>
        <p:nvSpPr>
          <p:cNvPr id="7" name="Rectangle 6"/>
          <p:cNvSpPr/>
          <p:nvPr/>
        </p:nvSpPr>
        <p:spPr>
          <a:xfrm>
            <a:off x="5008532" y="2572211"/>
            <a:ext cx="1868985" cy="25175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06" tIns="45703" rIns="91406" bIns="45703" rtlCol="0" anchor="ctr"/>
          <a:lstStyle/>
          <a:p>
            <a:pPr algn="ctr"/>
            <a:endParaRPr lang="en-US" sz="3600" dirty="0">
              <a:solidFill>
                <a:prstClr val="white"/>
              </a:solidFill>
            </a:endParaRPr>
          </a:p>
        </p:txBody>
      </p:sp>
      <p:sp>
        <p:nvSpPr>
          <p:cNvPr id="8" name="Rectangle 7"/>
          <p:cNvSpPr/>
          <p:nvPr/>
        </p:nvSpPr>
        <p:spPr>
          <a:xfrm>
            <a:off x="6138611" y="2572211"/>
            <a:ext cx="1825520" cy="25175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06" tIns="45703" rIns="91406" bIns="45703" rtlCol="0" anchor="ctr"/>
          <a:lstStyle/>
          <a:p>
            <a:pPr algn="ctr"/>
            <a:endParaRPr lang="en-US" sz="3600" dirty="0">
              <a:solidFill>
                <a:prstClr val="white"/>
              </a:solidFill>
            </a:endParaRPr>
          </a:p>
        </p:txBody>
      </p:sp>
      <p:sp>
        <p:nvSpPr>
          <p:cNvPr id="9" name="Rectangle 8"/>
          <p:cNvSpPr/>
          <p:nvPr/>
        </p:nvSpPr>
        <p:spPr>
          <a:xfrm>
            <a:off x="5003157" y="2572211"/>
            <a:ext cx="2955605" cy="2517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06" tIns="45703" rIns="91406" bIns="45703" rtlCol="0" anchor="ctr"/>
          <a:lstStyle/>
          <a:p>
            <a:pPr algn="ctr"/>
            <a:r>
              <a:rPr lang="en-US" sz="3600" dirty="0">
                <a:solidFill>
                  <a:prstClr val="black"/>
                </a:solidFill>
              </a:rPr>
              <a:t>Episodes of</a:t>
            </a:r>
            <a:br>
              <a:rPr lang="en-US" sz="3600" dirty="0">
                <a:solidFill>
                  <a:prstClr val="black"/>
                </a:solidFill>
              </a:rPr>
            </a:br>
            <a:r>
              <a:rPr lang="en-US" sz="3600" dirty="0">
                <a:solidFill>
                  <a:prstClr val="black"/>
                </a:solidFill>
              </a:rPr>
              <a:t>homelessness</a:t>
            </a:r>
          </a:p>
        </p:txBody>
      </p:sp>
      <p:grpSp>
        <p:nvGrpSpPr>
          <p:cNvPr id="10" name="Group 9"/>
          <p:cNvGrpSpPr/>
          <p:nvPr/>
        </p:nvGrpSpPr>
        <p:grpSpPr>
          <a:xfrm>
            <a:off x="5746806" y="2127671"/>
            <a:ext cx="1479084" cy="369332"/>
            <a:chOff x="3275491" y="1891268"/>
            <a:chExt cx="2593043" cy="391248"/>
          </a:xfrm>
        </p:grpSpPr>
        <p:sp>
          <p:nvSpPr>
            <p:cNvPr id="11" name="TextBox 10"/>
            <p:cNvSpPr txBox="1"/>
            <p:nvPr/>
          </p:nvSpPr>
          <p:spPr>
            <a:xfrm>
              <a:off x="3949239" y="1891268"/>
              <a:ext cx="1245521" cy="391248"/>
            </a:xfrm>
            <a:prstGeom prst="rect">
              <a:avLst/>
            </a:prstGeom>
            <a:noFill/>
          </p:spPr>
          <p:txBody>
            <a:bodyPr wrap="none" rtlCol="0">
              <a:spAutoFit/>
            </a:bodyPr>
            <a:lstStyle/>
            <a:p>
              <a:pPr algn="ctr"/>
              <a:r>
                <a:rPr lang="en-US" dirty="0">
                  <a:solidFill>
                    <a:srgbClr val="FF0000"/>
                  </a:solidFill>
                </a:rPr>
                <a:t>BRIEF</a:t>
              </a:r>
            </a:p>
          </p:txBody>
        </p:sp>
        <p:cxnSp>
          <p:nvCxnSpPr>
            <p:cNvPr id="12" name="Straight Arrow Connector 11"/>
            <p:cNvCxnSpPr>
              <a:endCxn id="11" idx="3"/>
            </p:cNvCxnSpPr>
            <p:nvPr/>
          </p:nvCxnSpPr>
          <p:spPr>
            <a:xfrm flipH="1">
              <a:off x="5194760" y="2075930"/>
              <a:ext cx="673774" cy="10962"/>
            </a:xfrm>
            <a:prstGeom prst="straightConnector1">
              <a:avLst/>
            </a:prstGeom>
            <a:ln>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endCxn id="11" idx="1"/>
            </p:cNvCxnSpPr>
            <p:nvPr/>
          </p:nvCxnSpPr>
          <p:spPr>
            <a:xfrm>
              <a:off x="3275491" y="2075930"/>
              <a:ext cx="673748" cy="10962"/>
            </a:xfrm>
            <a:prstGeom prst="straightConnector1">
              <a:avLst/>
            </a:prstGeom>
            <a:ln>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14" name="Rectangle 13"/>
          <p:cNvSpPr/>
          <p:nvPr/>
        </p:nvSpPr>
        <p:spPr>
          <a:xfrm>
            <a:off x="3960908" y="3723115"/>
            <a:ext cx="651972" cy="57543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6" tIns="45703" rIns="91406" bIns="45703" rtlCol="0" anchor="ctr"/>
          <a:lstStyle/>
          <a:p>
            <a:endParaRPr lang="en-US" dirty="0">
              <a:solidFill>
                <a:prstClr val="white"/>
              </a:solidFill>
            </a:endParaRPr>
          </a:p>
        </p:txBody>
      </p:sp>
      <p:sp>
        <p:nvSpPr>
          <p:cNvPr id="15" name="Right Triangle 14"/>
          <p:cNvSpPr/>
          <p:nvPr/>
        </p:nvSpPr>
        <p:spPr>
          <a:xfrm>
            <a:off x="4573882" y="2860043"/>
            <a:ext cx="434649" cy="863159"/>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6" tIns="45703" rIns="91406" bIns="45703" rtlCol="0" anchor="ctr"/>
          <a:lstStyle/>
          <a:p>
            <a:pPr algn="ctr"/>
            <a:endParaRPr lang="en-US" dirty="0">
              <a:solidFill>
                <a:prstClr val="white"/>
              </a:solidFill>
            </a:endParaRPr>
          </a:p>
        </p:txBody>
      </p:sp>
      <p:sp>
        <p:nvSpPr>
          <p:cNvPr id="16" name="Rectangle 15"/>
          <p:cNvSpPr/>
          <p:nvPr/>
        </p:nvSpPr>
        <p:spPr>
          <a:xfrm>
            <a:off x="3962718" y="3147663"/>
            <a:ext cx="651972" cy="57543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6" tIns="45703" rIns="91406" bIns="45703" rtlCol="0" anchor="ctr"/>
          <a:lstStyle/>
          <a:p>
            <a:endParaRPr lang="en-US" dirty="0">
              <a:solidFill>
                <a:prstClr val="white"/>
              </a:solidFill>
            </a:endParaRPr>
          </a:p>
        </p:txBody>
      </p:sp>
      <p:sp>
        <p:nvSpPr>
          <p:cNvPr id="17" name="Right Triangle 16"/>
          <p:cNvSpPr/>
          <p:nvPr/>
        </p:nvSpPr>
        <p:spPr>
          <a:xfrm flipV="1">
            <a:off x="4571164" y="3723095"/>
            <a:ext cx="434649" cy="863159"/>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6" tIns="45703" rIns="91406" bIns="45703" rtlCol="0" anchor="ctr"/>
          <a:lstStyle/>
          <a:p>
            <a:pPr algn="ctr"/>
            <a:endParaRPr lang="en-US" dirty="0">
              <a:solidFill>
                <a:prstClr val="white"/>
              </a:solidFill>
            </a:endParaRPr>
          </a:p>
        </p:txBody>
      </p:sp>
      <p:sp>
        <p:nvSpPr>
          <p:cNvPr id="18" name="Rectangle 17"/>
          <p:cNvSpPr/>
          <p:nvPr/>
        </p:nvSpPr>
        <p:spPr>
          <a:xfrm>
            <a:off x="3976300" y="3381451"/>
            <a:ext cx="651972" cy="5754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06" tIns="45703" rIns="91406" bIns="45703" rtlCol="0" anchor="ctr"/>
          <a:lstStyle/>
          <a:p>
            <a:r>
              <a:rPr lang="en-US" sz="1400" dirty="0">
                <a:solidFill>
                  <a:prstClr val="white"/>
                </a:solidFill>
              </a:rPr>
              <a:t>New</a:t>
            </a:r>
          </a:p>
          <a:p>
            <a:r>
              <a:rPr lang="en-US" sz="1400" dirty="0">
                <a:solidFill>
                  <a:prstClr val="white"/>
                </a:solidFill>
              </a:rPr>
              <a:t>incidents</a:t>
            </a:r>
          </a:p>
        </p:txBody>
      </p:sp>
      <p:grpSp>
        <p:nvGrpSpPr>
          <p:cNvPr id="19" name="Group 18"/>
          <p:cNvGrpSpPr/>
          <p:nvPr/>
        </p:nvGrpSpPr>
        <p:grpSpPr>
          <a:xfrm>
            <a:off x="3703424" y="1978094"/>
            <a:ext cx="1045478" cy="3136340"/>
            <a:chOff x="-306867" y="1732812"/>
            <a:chExt cx="1832863" cy="3322527"/>
          </a:xfrm>
        </p:grpSpPr>
        <p:sp>
          <p:nvSpPr>
            <p:cNvPr id="20" name="TextBox 19"/>
            <p:cNvSpPr txBox="1"/>
            <p:nvPr/>
          </p:nvSpPr>
          <p:spPr>
            <a:xfrm>
              <a:off x="-306867" y="1732812"/>
              <a:ext cx="1832863" cy="391257"/>
            </a:xfrm>
            <a:prstGeom prst="rect">
              <a:avLst/>
            </a:prstGeom>
            <a:noFill/>
          </p:spPr>
          <p:txBody>
            <a:bodyPr wrap="none" rtlCol="0">
              <a:spAutoFit/>
            </a:bodyPr>
            <a:lstStyle/>
            <a:p>
              <a:pPr algn="ctr"/>
              <a:r>
                <a:rPr lang="en-US" dirty="0">
                  <a:solidFill>
                    <a:srgbClr val="FF0000"/>
                  </a:solidFill>
                </a:rPr>
                <a:t>PREVENT</a:t>
              </a:r>
            </a:p>
          </p:txBody>
        </p:sp>
        <p:cxnSp>
          <p:nvCxnSpPr>
            <p:cNvPr id="21" name="Straight Arrow Connector 20"/>
            <p:cNvCxnSpPr/>
            <p:nvPr/>
          </p:nvCxnSpPr>
          <p:spPr>
            <a:xfrm rot="5400000" flipH="1">
              <a:off x="177430" y="4623170"/>
              <a:ext cx="864339" cy="0"/>
            </a:xfrm>
            <a:prstGeom prst="straightConnector1">
              <a:avLst/>
            </a:prstGeom>
            <a:ln>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5400000">
              <a:off x="180975" y="2536086"/>
              <a:ext cx="864339" cy="0"/>
            </a:xfrm>
            <a:prstGeom prst="straightConnector1">
              <a:avLst/>
            </a:prstGeom>
            <a:ln>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23" name="Rectangle 22"/>
          <p:cNvSpPr/>
          <p:nvPr/>
        </p:nvSpPr>
        <p:spPr>
          <a:xfrm>
            <a:off x="7980492" y="3417384"/>
            <a:ext cx="651972" cy="62938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6" tIns="45703" rIns="91406" bIns="45703" rtlCol="0" anchor="ctr"/>
          <a:lstStyle/>
          <a:p>
            <a:endParaRPr lang="en-US" dirty="0">
              <a:solidFill>
                <a:prstClr val="white"/>
              </a:solidFill>
            </a:endParaRPr>
          </a:p>
        </p:txBody>
      </p:sp>
      <p:sp>
        <p:nvSpPr>
          <p:cNvPr id="24" name="Right Triangle 23"/>
          <p:cNvSpPr/>
          <p:nvPr/>
        </p:nvSpPr>
        <p:spPr>
          <a:xfrm>
            <a:off x="8593464" y="2860043"/>
            <a:ext cx="434649" cy="863159"/>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6" tIns="45703" rIns="91406" bIns="45703" rtlCol="0" anchor="ctr"/>
          <a:lstStyle/>
          <a:p>
            <a:pPr algn="ctr"/>
            <a:endParaRPr lang="en-US" dirty="0">
              <a:solidFill>
                <a:prstClr val="white"/>
              </a:solidFill>
            </a:endParaRPr>
          </a:p>
        </p:txBody>
      </p:sp>
      <p:sp>
        <p:nvSpPr>
          <p:cNvPr id="25" name="Rectangle 24"/>
          <p:cNvSpPr/>
          <p:nvPr/>
        </p:nvSpPr>
        <p:spPr>
          <a:xfrm>
            <a:off x="7980492" y="3363444"/>
            <a:ext cx="651972" cy="61140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6" tIns="45703" rIns="91406" bIns="45703" rtlCol="0" anchor="ctr"/>
          <a:lstStyle/>
          <a:p>
            <a:endParaRPr lang="en-US" dirty="0">
              <a:solidFill>
                <a:prstClr val="white"/>
              </a:solidFill>
            </a:endParaRPr>
          </a:p>
        </p:txBody>
      </p:sp>
      <p:sp>
        <p:nvSpPr>
          <p:cNvPr id="26" name="Right Triangle 25"/>
          <p:cNvSpPr/>
          <p:nvPr/>
        </p:nvSpPr>
        <p:spPr>
          <a:xfrm flipV="1">
            <a:off x="8590750" y="3723095"/>
            <a:ext cx="434649" cy="863159"/>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6" tIns="45703" rIns="91406" bIns="45703" rtlCol="0" anchor="ctr"/>
          <a:lstStyle/>
          <a:p>
            <a:pPr algn="ctr"/>
            <a:endParaRPr lang="en-US" dirty="0">
              <a:solidFill>
                <a:prstClr val="white"/>
              </a:solidFill>
            </a:endParaRPr>
          </a:p>
        </p:txBody>
      </p:sp>
      <p:sp>
        <p:nvSpPr>
          <p:cNvPr id="27" name="Rectangle 26"/>
          <p:cNvSpPr/>
          <p:nvPr/>
        </p:nvSpPr>
        <p:spPr>
          <a:xfrm>
            <a:off x="7964136" y="3417411"/>
            <a:ext cx="769477" cy="5754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06" tIns="45703" rIns="91406" bIns="45703" rtlCol="0" anchor="ctr"/>
          <a:lstStyle/>
          <a:p>
            <a:r>
              <a:rPr lang="en-US" sz="1600" dirty="0">
                <a:solidFill>
                  <a:prstClr val="white"/>
                </a:solidFill>
              </a:rPr>
              <a:t>Housing outcomes</a:t>
            </a:r>
          </a:p>
        </p:txBody>
      </p:sp>
      <p:grpSp>
        <p:nvGrpSpPr>
          <p:cNvPr id="28" name="Group 27"/>
          <p:cNvGrpSpPr/>
          <p:nvPr/>
        </p:nvGrpSpPr>
        <p:grpSpPr>
          <a:xfrm>
            <a:off x="7958575" y="1978094"/>
            <a:ext cx="679994" cy="3136340"/>
            <a:chOff x="13584" y="1732812"/>
            <a:chExt cx="1192102" cy="3322527"/>
          </a:xfrm>
        </p:grpSpPr>
        <p:sp>
          <p:nvSpPr>
            <p:cNvPr id="29" name="TextBox 28"/>
            <p:cNvSpPr txBox="1"/>
            <p:nvPr/>
          </p:nvSpPr>
          <p:spPr>
            <a:xfrm>
              <a:off x="13584" y="1732812"/>
              <a:ext cx="1192102" cy="391257"/>
            </a:xfrm>
            <a:prstGeom prst="rect">
              <a:avLst/>
            </a:prstGeom>
            <a:noFill/>
          </p:spPr>
          <p:txBody>
            <a:bodyPr wrap="none" rtlCol="0">
              <a:spAutoFit/>
            </a:bodyPr>
            <a:lstStyle/>
            <a:p>
              <a:pPr algn="ctr"/>
              <a:r>
                <a:rPr lang="en-US" dirty="0">
                  <a:solidFill>
                    <a:srgbClr val="FF0000"/>
                  </a:solidFill>
                </a:rPr>
                <a:t>RARE</a:t>
              </a:r>
            </a:p>
          </p:txBody>
        </p:sp>
        <p:cxnSp>
          <p:nvCxnSpPr>
            <p:cNvPr id="30" name="Straight Arrow Connector 29"/>
            <p:cNvCxnSpPr/>
            <p:nvPr/>
          </p:nvCxnSpPr>
          <p:spPr>
            <a:xfrm rot="16200000" flipH="1" flipV="1">
              <a:off x="177430" y="4623170"/>
              <a:ext cx="864339" cy="0"/>
            </a:xfrm>
            <a:prstGeom prst="straightConnector1">
              <a:avLst/>
            </a:prstGeom>
            <a:ln>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16200000" flipV="1">
              <a:off x="180975" y="2536086"/>
              <a:ext cx="864339" cy="0"/>
            </a:xfrm>
            <a:prstGeom prst="straightConnector1">
              <a:avLst/>
            </a:prstGeom>
            <a:ln>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32" name="U-Turn Arrow 31"/>
          <p:cNvSpPr/>
          <p:nvPr/>
        </p:nvSpPr>
        <p:spPr>
          <a:xfrm flipH="1" flipV="1">
            <a:off x="4322429" y="5154562"/>
            <a:ext cx="4131540" cy="913380"/>
          </a:xfrm>
          <a:prstGeom prst="uturnArrow">
            <a:avLst>
              <a:gd name="adj1" fmla="val 26626"/>
              <a:gd name="adj2" fmla="val 22561"/>
              <a:gd name="adj3" fmla="val 28252"/>
              <a:gd name="adj4" fmla="val 43750"/>
              <a:gd name="adj5" fmla="val 10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6" tIns="45703" rIns="91406" bIns="45703" rtlCol="0" anchor="ctr"/>
          <a:lstStyle/>
          <a:p>
            <a:pPr algn="ctr"/>
            <a:endParaRPr lang="en-US" dirty="0">
              <a:solidFill>
                <a:prstClr val="black"/>
              </a:solidFill>
            </a:endParaRPr>
          </a:p>
        </p:txBody>
      </p:sp>
      <p:sp>
        <p:nvSpPr>
          <p:cNvPr id="33" name="Rectangle 32"/>
          <p:cNvSpPr/>
          <p:nvPr/>
        </p:nvSpPr>
        <p:spPr>
          <a:xfrm>
            <a:off x="5726717" y="5750169"/>
            <a:ext cx="1291054" cy="3596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06" tIns="45703" rIns="91406" bIns="45703" rtlCol="0" anchor="ctr"/>
          <a:lstStyle/>
          <a:p>
            <a:pPr algn="ctr"/>
            <a:r>
              <a:rPr lang="en-US" dirty="0">
                <a:solidFill>
                  <a:prstClr val="white"/>
                </a:solidFill>
              </a:rPr>
              <a:t>Recidivism</a:t>
            </a:r>
          </a:p>
        </p:txBody>
      </p:sp>
      <p:sp>
        <p:nvSpPr>
          <p:cNvPr id="34" name="TextBox 33"/>
          <p:cNvSpPr txBox="1"/>
          <p:nvPr/>
        </p:nvSpPr>
        <p:spPr>
          <a:xfrm>
            <a:off x="5465305" y="5483750"/>
            <a:ext cx="1813761" cy="369298"/>
          </a:xfrm>
          <a:prstGeom prst="rect">
            <a:avLst/>
          </a:prstGeom>
          <a:noFill/>
        </p:spPr>
        <p:txBody>
          <a:bodyPr wrap="none" lIns="91406" tIns="45703" rIns="91406" bIns="45703" rtlCol="0">
            <a:spAutoFit/>
          </a:bodyPr>
          <a:lstStyle/>
          <a:p>
            <a:pPr algn="ctr"/>
            <a:r>
              <a:rPr lang="en-US" dirty="0">
                <a:solidFill>
                  <a:srgbClr val="FF0000"/>
                </a:solidFill>
              </a:rPr>
              <a:t>NON-RECURRING</a:t>
            </a:r>
          </a:p>
        </p:txBody>
      </p:sp>
      <p:sp>
        <p:nvSpPr>
          <p:cNvPr id="36" name="Rectangle 35"/>
          <p:cNvSpPr/>
          <p:nvPr/>
        </p:nvSpPr>
        <p:spPr>
          <a:xfrm>
            <a:off x="6070695" y="5550107"/>
            <a:ext cx="543670" cy="923295"/>
          </a:xfrm>
          <a:prstGeom prst="rect">
            <a:avLst/>
          </a:prstGeom>
        </p:spPr>
        <p:txBody>
          <a:bodyPr wrap="none" lIns="91406" tIns="45703" rIns="91406" bIns="45703">
            <a:spAutoFit/>
          </a:bodyPr>
          <a:lstStyle/>
          <a:p>
            <a:pPr algn="ctr"/>
            <a:r>
              <a:rPr lang="en-US" sz="5400" dirty="0">
                <a:solidFill>
                  <a:srgbClr val="FF0000"/>
                </a:solidFill>
              </a:rPr>
              <a:t>X</a:t>
            </a:r>
          </a:p>
        </p:txBody>
      </p:sp>
      <p:sp>
        <p:nvSpPr>
          <p:cNvPr id="37" name="Footer Placeholder 4"/>
          <p:cNvSpPr>
            <a:spLocks noGrp="1"/>
          </p:cNvSpPr>
          <p:nvPr>
            <p:ph type="ftr" sz="quarter" idx="3"/>
          </p:nvPr>
        </p:nvSpPr>
        <p:spPr>
          <a:xfrm>
            <a:off x="2476672" y="6356444"/>
            <a:ext cx="4190734" cy="365125"/>
          </a:xfrm>
        </p:spPr>
        <p:txBody>
          <a:bodyPr/>
          <a:lstStyle/>
          <a:p>
            <a:r>
              <a:rPr lang="en-US" dirty="0">
                <a:solidFill>
                  <a:srgbClr val="000000"/>
                </a:solidFill>
              </a:rPr>
              <a:t>Minnesota Housing | mnhousing.gov</a:t>
            </a:r>
          </a:p>
        </p:txBody>
      </p:sp>
      <p:sp>
        <p:nvSpPr>
          <p:cNvPr id="38" name="Slide Number Placeholder 5"/>
          <p:cNvSpPr>
            <a:spLocks noGrp="1"/>
          </p:cNvSpPr>
          <p:nvPr>
            <p:ph type="sldNum" sz="quarter" idx="12"/>
          </p:nvPr>
        </p:nvSpPr>
        <p:spPr>
          <a:xfrm>
            <a:off x="7418358" y="6356412"/>
            <a:ext cx="1097001" cy="365125"/>
          </a:xfrm>
        </p:spPr>
        <p:txBody>
          <a:bodyPr/>
          <a:lstStyle/>
          <a:p>
            <a:fld id="{48F63A3B-78C7-47BE-AE5E-E10140E04643}" type="slidenum">
              <a:rPr lang="en-US" smtClean="0">
                <a:solidFill>
                  <a:srgbClr val="000000"/>
                </a:solidFill>
              </a:rPr>
              <a:pPr/>
              <a:t>30</a:t>
            </a:fld>
            <a:endParaRPr lang="en-US" dirty="0">
              <a:solidFill>
                <a:srgbClr val="000000"/>
              </a:solidFill>
            </a:endParaRPr>
          </a:p>
        </p:txBody>
      </p:sp>
      <p:sp>
        <p:nvSpPr>
          <p:cNvPr id="39" name="Rectangle 38"/>
          <p:cNvSpPr/>
          <p:nvPr/>
        </p:nvSpPr>
        <p:spPr>
          <a:xfrm>
            <a:off x="152404" y="6488734"/>
            <a:ext cx="990601" cy="276965"/>
          </a:xfrm>
          <a:prstGeom prst="rect">
            <a:avLst/>
          </a:prstGeom>
        </p:spPr>
        <p:txBody>
          <a:bodyPr wrap="square" lIns="91406" tIns="45703" rIns="91406" bIns="45703">
            <a:spAutoFit/>
          </a:bodyPr>
          <a:lstStyle/>
          <a:p>
            <a:fld id="{824D5D47-1752-4D84-8BFB-C2F71A34C932}" type="datetime1">
              <a:rPr lang="en-US" sz="1200">
                <a:solidFill>
                  <a:srgbClr val="000000"/>
                </a:solidFill>
              </a:rPr>
              <a:pPr/>
              <a:t>11/4/2020</a:t>
            </a:fld>
            <a:endParaRPr lang="en-US" sz="1200" dirty="0"/>
          </a:p>
        </p:txBody>
      </p:sp>
    </p:spTree>
    <p:extLst>
      <p:ext uri="{BB962C8B-B14F-4D97-AF65-F5344CB8AC3E}">
        <p14:creationId xmlns:p14="http://schemas.microsoft.com/office/powerpoint/2010/main" val="570190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Roles</a:t>
            </a:r>
          </a:p>
        </p:txBody>
      </p:sp>
      <p:graphicFrame>
        <p:nvGraphicFramePr>
          <p:cNvPr id="7" name="Content Placeholder 6"/>
          <p:cNvGraphicFramePr>
            <a:graphicFrameLocks noGrp="1"/>
          </p:cNvGraphicFramePr>
          <p:nvPr>
            <p:ph idx="1"/>
          </p:nvPr>
        </p:nvGraphicFramePr>
        <p:xfrm>
          <a:off x="303289" y="1462242"/>
          <a:ext cx="8535954" cy="8930640"/>
        </p:xfrm>
        <a:graphic>
          <a:graphicData uri="http://schemas.openxmlformats.org/drawingml/2006/table">
            <a:tbl>
              <a:tblPr firstRow="1" bandRow="1">
                <a:tableStyleId>{5C22544A-7EE6-4342-B048-85BDC9FD1C3A}</a:tableStyleId>
              </a:tblPr>
              <a:tblGrid>
                <a:gridCol w="1732852">
                  <a:extLst>
                    <a:ext uri="{9D8B030D-6E8A-4147-A177-3AD203B41FA5}">
                      <a16:colId xmlns:a16="http://schemas.microsoft.com/office/drawing/2014/main" val="20000"/>
                    </a:ext>
                  </a:extLst>
                </a:gridCol>
                <a:gridCol w="6803102">
                  <a:extLst>
                    <a:ext uri="{9D8B030D-6E8A-4147-A177-3AD203B41FA5}">
                      <a16:colId xmlns:a16="http://schemas.microsoft.com/office/drawing/2014/main" val="20001"/>
                    </a:ext>
                  </a:extLst>
                </a:gridCol>
              </a:tblGrid>
              <a:tr h="381000">
                <a:tc>
                  <a:txBody>
                    <a:bodyPr/>
                    <a:lstStyle/>
                    <a:p>
                      <a:pPr algn="l"/>
                      <a:r>
                        <a:rPr lang="en-US" sz="1900" dirty="0"/>
                        <a:t>Role</a:t>
                      </a:r>
                    </a:p>
                  </a:txBody>
                  <a:tcPr marL="68580" marR="68580"/>
                </a:tc>
                <a:tc>
                  <a:txBody>
                    <a:bodyPr/>
                    <a:lstStyle/>
                    <a:p>
                      <a:pPr algn="l"/>
                      <a:r>
                        <a:rPr lang="en-US" sz="1900" dirty="0"/>
                        <a:t>Eligible entities</a:t>
                      </a:r>
                    </a:p>
                  </a:txBody>
                  <a:tcPr marL="68580" marR="68580"/>
                </a:tc>
                <a:extLst>
                  <a:ext uri="{0D108BD9-81ED-4DB2-BD59-A6C34878D82A}">
                    <a16:rowId xmlns:a16="http://schemas.microsoft.com/office/drawing/2014/main" val="10000"/>
                  </a:ext>
                </a:extLst>
              </a:tr>
              <a:tr h="1234440">
                <a:tc>
                  <a:txBody>
                    <a:bodyPr/>
                    <a:lstStyle/>
                    <a:p>
                      <a:pPr algn="l"/>
                      <a:r>
                        <a:rPr lang="en-US" sz="1500" dirty="0"/>
                        <a:t>Lead applicant</a:t>
                      </a:r>
                    </a:p>
                  </a:txBody>
                  <a:tcPr marL="68580" marR="68580"/>
                </a:tc>
                <a:tc>
                  <a:txBody>
                    <a:bodyPr/>
                    <a:lstStyle/>
                    <a:p>
                      <a:pPr algn="l"/>
                      <a:r>
                        <a:rPr lang="en-US" sz="1500" kern="1200" dirty="0">
                          <a:solidFill>
                            <a:schemeClr val="dk1"/>
                          </a:solidFill>
                          <a:effectLst/>
                          <a:latin typeface="+mn-lt"/>
                          <a:ea typeface="+mn-ea"/>
                          <a:cs typeface="+mn-cs"/>
                        </a:rPr>
                        <a:t>Nonprofit organization, unit of government, or quasi-governmental agency.  Must be a current FHPAP or HTF administrator</a:t>
                      </a:r>
                    </a:p>
                    <a:p>
                      <a:pPr algn="l"/>
                      <a:endParaRPr lang="en-US" sz="1500" dirty="0"/>
                    </a:p>
                  </a:txBody>
                  <a:tcPr marL="68580" marR="68580"/>
                </a:tc>
                <a:extLst>
                  <a:ext uri="{0D108BD9-81ED-4DB2-BD59-A6C34878D82A}">
                    <a16:rowId xmlns:a16="http://schemas.microsoft.com/office/drawing/2014/main" val="10001"/>
                  </a:ext>
                </a:extLst>
              </a:tr>
              <a:tr h="1005840">
                <a:tc>
                  <a:txBody>
                    <a:bodyPr/>
                    <a:lstStyle/>
                    <a:p>
                      <a:pPr algn="l"/>
                      <a:r>
                        <a:rPr lang="en-US" sz="1500" dirty="0"/>
                        <a:t>Participating</a:t>
                      </a:r>
                      <a:r>
                        <a:rPr lang="en-US" sz="1500" baseline="0" dirty="0"/>
                        <a:t> school(s)</a:t>
                      </a:r>
                      <a:endParaRPr lang="en-US" sz="1500" dirty="0"/>
                    </a:p>
                  </a:txBody>
                  <a:tcPr marL="68580" marR="68580"/>
                </a:tc>
                <a:tc>
                  <a:txBody>
                    <a:bodyPr/>
                    <a:lstStyle/>
                    <a:p>
                      <a:pPr algn="l"/>
                      <a:r>
                        <a:rPr lang="en-US" sz="1500" dirty="0"/>
                        <a:t>School(s) that commit to satisfying public schools requirements of the McKinney-Vento Act</a:t>
                      </a:r>
                    </a:p>
                    <a:p>
                      <a:pPr algn="l"/>
                      <a:endParaRPr lang="en-US" sz="1500" dirty="0"/>
                    </a:p>
                  </a:txBody>
                  <a:tcPr marL="68580" marR="68580"/>
                </a:tc>
                <a:extLst>
                  <a:ext uri="{0D108BD9-81ED-4DB2-BD59-A6C34878D82A}">
                    <a16:rowId xmlns:a16="http://schemas.microsoft.com/office/drawing/2014/main" val="10002"/>
                  </a:ext>
                </a:extLst>
              </a:tr>
              <a:tr h="1691640">
                <a:tc>
                  <a:txBody>
                    <a:bodyPr/>
                    <a:lstStyle/>
                    <a:p>
                      <a:pPr algn="l"/>
                      <a:r>
                        <a:rPr lang="en-US" sz="1500" dirty="0"/>
                        <a:t> Participating Local Government Entity</a:t>
                      </a:r>
                    </a:p>
                  </a:txBody>
                  <a:tcPr marL="68580" marR="68580"/>
                </a:tc>
                <a:tc>
                  <a:txBody>
                    <a:bodyPr/>
                    <a:lstStyle/>
                    <a:p>
                      <a:pPr algn="l"/>
                      <a:r>
                        <a:rPr lang="en-US" sz="1500" dirty="0"/>
                        <a:t>County, tribal, municipal, regional governments, or public housing agencies</a:t>
                      </a:r>
                      <a:r>
                        <a:rPr lang="en-US" sz="1500" baseline="0" dirty="0"/>
                        <a:t> </a:t>
                      </a:r>
                      <a:r>
                        <a:rPr lang="en-US" sz="1500" dirty="0"/>
                        <a:t>responsible for “mainstream” housing, human services, or economic assistance program for</a:t>
                      </a:r>
                      <a:r>
                        <a:rPr lang="en-US" sz="1500" baseline="0" dirty="0"/>
                        <a:t> </a:t>
                      </a:r>
                      <a:r>
                        <a:rPr lang="en-US" sz="1500" dirty="0"/>
                        <a:t>people facing housing crises</a:t>
                      </a:r>
                    </a:p>
                  </a:txBody>
                  <a:tcPr marL="68580" marR="68580"/>
                </a:tc>
                <a:extLst>
                  <a:ext uri="{0D108BD9-81ED-4DB2-BD59-A6C34878D82A}">
                    <a16:rowId xmlns:a16="http://schemas.microsoft.com/office/drawing/2014/main" val="10003"/>
                  </a:ext>
                </a:extLst>
              </a:tr>
              <a:tr h="1234440">
                <a:tc>
                  <a:txBody>
                    <a:bodyPr/>
                    <a:lstStyle/>
                    <a:p>
                      <a:pPr algn="l"/>
                      <a:r>
                        <a:rPr lang="en-US" sz="1500" dirty="0"/>
                        <a:t>HTF Administrator </a:t>
                      </a:r>
                    </a:p>
                    <a:p>
                      <a:pPr algn="l"/>
                      <a:r>
                        <a:rPr lang="en-US" sz="1500" i="1" dirty="0"/>
                        <a:t>(Optional)</a:t>
                      </a:r>
                    </a:p>
                  </a:txBody>
                  <a:tcPr marL="68580" marR="68580"/>
                </a:tc>
                <a:tc>
                  <a:txBody>
                    <a:bodyPr/>
                    <a:lstStyle/>
                    <a:p>
                      <a:pPr algn="l"/>
                      <a:r>
                        <a:rPr lang="en-US" sz="1500" dirty="0"/>
                        <a:t>Current HTF Administrator in good standing with Minnesota Housing with demonstrated capacity to deliver rental assistance</a:t>
                      </a:r>
                    </a:p>
                    <a:p>
                      <a:pPr algn="l"/>
                      <a:endParaRPr lang="en-US" sz="1500" dirty="0"/>
                    </a:p>
                  </a:txBody>
                  <a:tcPr marL="68580" marR="68580"/>
                </a:tc>
                <a:extLst>
                  <a:ext uri="{0D108BD9-81ED-4DB2-BD59-A6C34878D82A}">
                    <a16:rowId xmlns:a16="http://schemas.microsoft.com/office/drawing/2014/main" val="10004"/>
                  </a:ext>
                </a:extLst>
              </a:tr>
              <a:tr h="2148840">
                <a:tc>
                  <a:txBody>
                    <a:bodyPr/>
                    <a:lstStyle/>
                    <a:p>
                      <a:pPr algn="l"/>
                      <a:r>
                        <a:rPr lang="en-US" sz="1500" dirty="0"/>
                        <a:t>FHPAP Grantee </a:t>
                      </a:r>
                    </a:p>
                    <a:p>
                      <a:pPr algn="l"/>
                      <a:r>
                        <a:rPr lang="en-US" sz="1500" i="1" dirty="0"/>
                        <a:t>(Optional)</a:t>
                      </a:r>
                    </a:p>
                  </a:txBody>
                  <a:tcPr marL="68580" marR="68580"/>
                </a:tc>
                <a:tc>
                  <a:txBody>
                    <a:bodyPr/>
                    <a:lstStyle/>
                    <a:p>
                      <a:pPr algn="l"/>
                      <a:r>
                        <a:rPr lang="en-US" sz="1500" dirty="0"/>
                        <a:t>In</a:t>
                      </a:r>
                      <a:r>
                        <a:rPr lang="en-US" sz="1500" baseline="0" dirty="0"/>
                        <a:t> s</a:t>
                      </a:r>
                      <a:r>
                        <a:rPr lang="en-US" sz="1500" dirty="0"/>
                        <a:t>even-county Twin Cities metropolitan area,</a:t>
                      </a:r>
                      <a:r>
                        <a:rPr lang="en-US" sz="1500" baseline="0" dirty="0"/>
                        <a:t> one or more </a:t>
                      </a:r>
                      <a:r>
                        <a:rPr lang="en-US" sz="1500" dirty="0"/>
                        <a:t>county government. In Greater Minnesota, a county, a group of contiguous counties, a tribe, a group of tribes, or nonprofit organization with a sponsoring resolution from each county boards in service</a:t>
                      </a:r>
                      <a:r>
                        <a:rPr lang="en-US" sz="1500" baseline="0" dirty="0"/>
                        <a:t> area</a:t>
                      </a:r>
                      <a:endParaRPr lang="en-US" sz="1500" dirty="0"/>
                    </a:p>
                  </a:txBody>
                  <a:tcPr marL="68580" marR="68580"/>
                </a:tc>
                <a:extLst>
                  <a:ext uri="{0D108BD9-81ED-4DB2-BD59-A6C34878D82A}">
                    <a16:rowId xmlns:a16="http://schemas.microsoft.com/office/drawing/2014/main" val="10005"/>
                  </a:ext>
                </a:extLst>
              </a:tr>
              <a:tr h="1234440">
                <a:tc>
                  <a:txBody>
                    <a:bodyPr/>
                    <a:lstStyle/>
                    <a:p>
                      <a:pPr algn="l"/>
                      <a:r>
                        <a:rPr lang="en-US" sz="1500" i="0" dirty="0"/>
                        <a:t>Landlord or Owner </a:t>
                      </a:r>
                      <a:r>
                        <a:rPr lang="en-US" sz="1500" i="1" dirty="0"/>
                        <a:t>(optional)</a:t>
                      </a:r>
                    </a:p>
                  </a:txBody>
                  <a:tcPr marL="68580" marR="68580"/>
                </a:tc>
                <a:tc>
                  <a:txBody>
                    <a:bodyPr/>
                    <a:lstStyle/>
                    <a:p>
                      <a:pPr algn="l"/>
                      <a:r>
                        <a:rPr lang="en-US" sz="1500" dirty="0"/>
                        <a:t>Landlords</a:t>
                      </a:r>
                      <a:r>
                        <a:rPr lang="en-US" sz="1500" baseline="0" dirty="0"/>
                        <a:t> or owners willing to partner with the program.</a:t>
                      </a:r>
                      <a:endParaRPr lang="en-US" sz="1500" dirty="0"/>
                    </a:p>
                  </a:txBody>
                  <a:tcPr marL="68580" marR="68580"/>
                </a:tc>
                <a:extLst>
                  <a:ext uri="{0D108BD9-81ED-4DB2-BD59-A6C34878D82A}">
                    <a16:rowId xmlns:a16="http://schemas.microsoft.com/office/drawing/2014/main" val="10006"/>
                  </a:ext>
                </a:extLst>
              </a:tr>
            </a:tbl>
          </a:graphicData>
        </a:graphic>
      </p:graphicFrame>
      <p:sp>
        <p:nvSpPr>
          <p:cNvPr id="4" name="Date Placeholder 3"/>
          <p:cNvSpPr>
            <a:spLocks noGrp="1"/>
          </p:cNvSpPr>
          <p:nvPr>
            <p:ph type="dt" sz="half" idx="10"/>
          </p:nvPr>
        </p:nvSpPr>
        <p:spPr/>
        <p:txBody>
          <a:bodyPr/>
          <a:lstStyle/>
          <a:p>
            <a:fld id="{824D5D47-1752-4D84-8BFB-C2F71A34C932}" type="datetime1">
              <a:rPr lang="en-US" smtClean="0">
                <a:solidFill>
                  <a:srgbClr val="000000"/>
                </a:solidFill>
              </a:rPr>
              <a:pPr/>
              <a:t>11/4/2020</a:t>
            </a:fld>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31</a:t>
            </a:fld>
            <a:endParaRPr lang="en-US" dirty="0">
              <a:solidFill>
                <a:srgbClr val="000000"/>
              </a:solidFill>
            </a:endParaRPr>
          </a:p>
        </p:txBody>
      </p:sp>
      <p:sp>
        <p:nvSpPr>
          <p:cNvPr id="8" name="Footer Placeholder 4"/>
          <p:cNvSpPr>
            <a:spLocks noGrp="1"/>
          </p:cNvSpPr>
          <p:nvPr>
            <p:ph type="ftr" sz="quarter" idx="3"/>
          </p:nvPr>
        </p:nvSpPr>
        <p:spPr>
          <a:xfrm>
            <a:off x="2476672" y="6356444"/>
            <a:ext cx="4190734" cy="365125"/>
          </a:xfrm>
        </p:spPr>
        <p:txBody>
          <a:bodyPr/>
          <a:lstStyle/>
          <a:p>
            <a:r>
              <a:rPr lang="en-US" dirty="0">
                <a:solidFill>
                  <a:srgbClr val="000000"/>
                </a:solidFill>
              </a:rPr>
              <a:t>Minnesota Housing | mnhousing.gov</a:t>
            </a:r>
          </a:p>
        </p:txBody>
      </p:sp>
    </p:spTree>
    <p:extLst>
      <p:ext uri="{BB962C8B-B14F-4D97-AF65-F5344CB8AC3E}">
        <p14:creationId xmlns:p14="http://schemas.microsoft.com/office/powerpoint/2010/main" val="38073901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HSWH Recipients</a:t>
            </a:r>
          </a:p>
        </p:txBody>
      </p:sp>
      <p:sp>
        <p:nvSpPr>
          <p:cNvPr id="3" name="Content Placeholder 2"/>
          <p:cNvSpPr>
            <a:spLocks noGrp="1"/>
          </p:cNvSpPr>
          <p:nvPr>
            <p:ph idx="1"/>
          </p:nvPr>
        </p:nvSpPr>
        <p:spPr>
          <a:xfrm>
            <a:off x="628652" y="1716297"/>
            <a:ext cx="7886700" cy="4351339"/>
          </a:xfrm>
        </p:spPr>
        <p:txBody>
          <a:bodyPr>
            <a:normAutofit/>
          </a:bodyPr>
          <a:lstStyle/>
          <a:p>
            <a:pPr marL="0" indent="0">
              <a:buNone/>
            </a:pPr>
            <a:r>
              <a:rPr lang="en-US" sz="2800" b="1" dirty="0"/>
              <a:t>Eligible Recipients</a:t>
            </a:r>
          </a:p>
          <a:p>
            <a:r>
              <a:rPr lang="en-US" sz="2400" dirty="0"/>
              <a:t>Persons or families whose incomes at the time of initial occupancy do not </a:t>
            </a:r>
            <a:r>
              <a:rPr lang="en-US" sz="2400" dirty="0">
                <a:solidFill>
                  <a:srgbClr val="003865"/>
                </a:solidFill>
              </a:rPr>
              <a:t>exceed program limits established by the HTF administrator </a:t>
            </a:r>
            <a:r>
              <a:rPr lang="en-US" sz="2400" dirty="0"/>
              <a:t>and are approved by Minnesota Housing </a:t>
            </a:r>
          </a:p>
          <a:p>
            <a:r>
              <a:rPr lang="en-US" sz="2400" dirty="0"/>
              <a:t>A household’s income cannot exceed 60% of median income.</a:t>
            </a:r>
          </a:p>
          <a:p>
            <a:endParaRPr lang="en-US" sz="2400" dirty="0"/>
          </a:p>
          <a:p>
            <a:endParaRPr lang="en-US" sz="2400" dirty="0"/>
          </a:p>
          <a:p>
            <a:endParaRPr lang="en-US" sz="2400" dirty="0"/>
          </a:p>
          <a:p>
            <a:endParaRPr lang="en-US" sz="2400" dirty="0"/>
          </a:p>
          <a:p>
            <a:endParaRPr lang="en-US" sz="2400" dirty="0"/>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32</a:t>
            </a:fld>
            <a:endParaRPr lang="en-US" dirty="0">
              <a:solidFill>
                <a:srgbClr val="000000"/>
              </a:solidFill>
            </a:endParaRPr>
          </a:p>
        </p:txBody>
      </p:sp>
      <p:sp>
        <p:nvSpPr>
          <p:cNvPr id="5" name="Footer Placeholder 4"/>
          <p:cNvSpPr>
            <a:spLocks noGrp="1"/>
          </p:cNvSpPr>
          <p:nvPr>
            <p:ph type="ftr" sz="quarter" idx="3"/>
          </p:nvPr>
        </p:nvSpPr>
        <p:spPr>
          <a:xfrm>
            <a:off x="2476672" y="6356444"/>
            <a:ext cx="4190734" cy="365125"/>
          </a:xfrm>
        </p:spPr>
        <p:txBody>
          <a:bodyPr/>
          <a:lstStyle/>
          <a:p>
            <a:r>
              <a:rPr lang="en-US" dirty="0">
                <a:solidFill>
                  <a:srgbClr val="000000"/>
                </a:solidFill>
              </a:rPr>
              <a:t>Minnesota Housing | mnhousing.gov</a:t>
            </a:r>
          </a:p>
        </p:txBody>
      </p:sp>
      <p:sp>
        <p:nvSpPr>
          <p:cNvPr id="7" name="Rectangle 6"/>
          <p:cNvSpPr/>
          <p:nvPr/>
        </p:nvSpPr>
        <p:spPr>
          <a:xfrm>
            <a:off x="304818" y="6379678"/>
            <a:ext cx="853050" cy="276965"/>
          </a:xfrm>
          <a:prstGeom prst="rect">
            <a:avLst/>
          </a:prstGeom>
        </p:spPr>
        <p:txBody>
          <a:bodyPr wrap="none" lIns="91406" tIns="45703" rIns="91406" bIns="45703">
            <a:spAutoFit/>
          </a:bodyPr>
          <a:lstStyle/>
          <a:p>
            <a:fld id="{824D5D47-1752-4D84-8BFB-C2F71A34C932}" type="datetime1">
              <a:rPr lang="en-US" sz="1200">
                <a:solidFill>
                  <a:srgbClr val="000000"/>
                </a:solidFill>
              </a:rPr>
              <a:pPr/>
              <a:t>11/4/2020</a:t>
            </a:fld>
            <a:endParaRPr lang="en-US" sz="1200" dirty="0"/>
          </a:p>
        </p:txBody>
      </p:sp>
    </p:spTree>
    <p:extLst>
      <p:ext uri="{BB962C8B-B14F-4D97-AF65-F5344CB8AC3E}">
        <p14:creationId xmlns:p14="http://schemas.microsoft.com/office/powerpoint/2010/main" val="33749924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HSWH Direct Assistance</a:t>
            </a: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33</a:t>
            </a:fld>
            <a:endParaRPr lang="en-US" dirty="0">
              <a:solidFill>
                <a:srgbClr val="000000"/>
              </a:solidFill>
            </a:endParaRPr>
          </a:p>
        </p:txBody>
      </p:sp>
      <p:sp>
        <p:nvSpPr>
          <p:cNvPr id="5" name="Footer Placeholder 4"/>
          <p:cNvSpPr>
            <a:spLocks noGrp="1"/>
          </p:cNvSpPr>
          <p:nvPr>
            <p:ph type="ftr" sz="quarter" idx="3"/>
          </p:nvPr>
        </p:nvSpPr>
        <p:spPr>
          <a:xfrm>
            <a:off x="2476672" y="6356444"/>
            <a:ext cx="4190734" cy="365125"/>
          </a:xfrm>
        </p:spPr>
        <p:txBody>
          <a:bodyPr/>
          <a:lstStyle/>
          <a:p>
            <a:r>
              <a:rPr lang="en-US" dirty="0">
                <a:solidFill>
                  <a:srgbClr val="000000"/>
                </a:solidFill>
              </a:rPr>
              <a:t>Minnesota Housing | mnhousing.gov</a:t>
            </a:r>
          </a:p>
        </p:txBody>
      </p:sp>
      <p:sp>
        <p:nvSpPr>
          <p:cNvPr id="7" name="Rectangle 6"/>
          <p:cNvSpPr/>
          <p:nvPr/>
        </p:nvSpPr>
        <p:spPr>
          <a:xfrm>
            <a:off x="304818" y="6379678"/>
            <a:ext cx="853050" cy="276965"/>
          </a:xfrm>
          <a:prstGeom prst="rect">
            <a:avLst/>
          </a:prstGeom>
        </p:spPr>
        <p:txBody>
          <a:bodyPr wrap="none" lIns="91406" tIns="45703" rIns="91406" bIns="45703">
            <a:spAutoFit/>
          </a:bodyPr>
          <a:lstStyle/>
          <a:p>
            <a:fld id="{824D5D47-1752-4D84-8BFB-C2F71A34C932}" type="datetime1">
              <a:rPr lang="en-US" sz="1200">
                <a:solidFill>
                  <a:srgbClr val="000000"/>
                </a:solidFill>
              </a:rPr>
              <a:pPr/>
              <a:t>11/4/2020</a:t>
            </a:fld>
            <a:endParaRPr lang="en-US" sz="1200" dirty="0"/>
          </a:p>
        </p:txBody>
      </p:sp>
      <p:sp>
        <p:nvSpPr>
          <p:cNvPr id="8" name="Content Placeholder 7">
            <a:extLst>
              <a:ext uri="{FF2B5EF4-FFF2-40B4-BE49-F238E27FC236}">
                <a16:creationId xmlns:a16="http://schemas.microsoft.com/office/drawing/2014/main" id="{8F11C25A-0381-44A6-8D85-A3E66157306D}"/>
              </a:ext>
            </a:extLst>
          </p:cNvPr>
          <p:cNvSpPr>
            <a:spLocks noGrp="1"/>
          </p:cNvSpPr>
          <p:nvPr>
            <p:ph idx="1"/>
          </p:nvPr>
        </p:nvSpPr>
        <p:spPr/>
        <p:txBody>
          <a:bodyPr/>
          <a:lstStyle/>
          <a:p>
            <a:pPr marR="0" lvl="0">
              <a:lnSpc>
                <a:spcPct val="115000"/>
              </a:lnSpc>
              <a:spcBef>
                <a:spcPts val="0"/>
              </a:spcBef>
              <a:spcAft>
                <a:spcPts val="0"/>
              </a:spcAft>
            </a:pPr>
            <a:r>
              <a:rPr lang="en-US" sz="2400" dirty="0"/>
              <a:t>Temporary rental assistance</a:t>
            </a:r>
          </a:p>
          <a:p>
            <a:pPr marR="0" lvl="0">
              <a:lnSpc>
                <a:spcPct val="115000"/>
              </a:lnSpc>
              <a:spcBef>
                <a:spcPts val="0"/>
              </a:spcBef>
              <a:spcAft>
                <a:spcPts val="0"/>
              </a:spcAft>
            </a:pPr>
            <a:r>
              <a:rPr lang="en-US" sz="2400" dirty="0"/>
              <a:t>Rapid rehousing rental assistance</a:t>
            </a:r>
          </a:p>
          <a:p>
            <a:pPr marR="0" lvl="0">
              <a:lnSpc>
                <a:spcPct val="115000"/>
              </a:lnSpc>
              <a:spcBef>
                <a:spcPts val="0"/>
              </a:spcBef>
              <a:spcAft>
                <a:spcPts val="0"/>
              </a:spcAft>
            </a:pPr>
            <a:r>
              <a:rPr lang="en-US" sz="2400" dirty="0"/>
              <a:t>Security deposits</a:t>
            </a:r>
          </a:p>
          <a:p>
            <a:pPr marR="0" lvl="0">
              <a:lnSpc>
                <a:spcPct val="115000"/>
              </a:lnSpc>
              <a:spcBef>
                <a:spcPts val="0"/>
              </a:spcBef>
              <a:spcAft>
                <a:spcPts val="0"/>
              </a:spcAft>
            </a:pPr>
            <a:r>
              <a:rPr lang="en-US" sz="2400" dirty="0"/>
              <a:t>Rental application fees</a:t>
            </a:r>
          </a:p>
          <a:p>
            <a:pPr marR="0" lvl="0">
              <a:lnSpc>
                <a:spcPct val="115000"/>
              </a:lnSpc>
              <a:spcBef>
                <a:spcPts val="0"/>
              </a:spcBef>
              <a:spcAft>
                <a:spcPts val="0"/>
              </a:spcAft>
            </a:pPr>
            <a:r>
              <a:rPr lang="en-US" sz="2400" dirty="0"/>
              <a:t>Utility connection fees</a:t>
            </a:r>
          </a:p>
          <a:p>
            <a:endParaRPr lang="en-US" dirty="0"/>
          </a:p>
        </p:txBody>
      </p:sp>
    </p:spTree>
    <p:extLst>
      <p:ext uri="{BB962C8B-B14F-4D97-AF65-F5344CB8AC3E}">
        <p14:creationId xmlns:p14="http://schemas.microsoft.com/office/powerpoint/2010/main" val="35610405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EFD54-3997-41DD-968B-E16ADE45D82C}"/>
              </a:ext>
            </a:extLst>
          </p:cNvPr>
          <p:cNvSpPr>
            <a:spLocks noGrp="1"/>
          </p:cNvSpPr>
          <p:nvPr>
            <p:ph type="title"/>
          </p:nvPr>
        </p:nvSpPr>
        <p:spPr/>
        <p:txBody>
          <a:bodyPr/>
          <a:lstStyle/>
          <a:p>
            <a:r>
              <a:rPr lang="en-US" dirty="0"/>
              <a:t>Current Service Areas</a:t>
            </a:r>
          </a:p>
        </p:txBody>
      </p:sp>
      <p:sp>
        <p:nvSpPr>
          <p:cNvPr id="3" name="Content Placeholder 2">
            <a:extLst>
              <a:ext uri="{FF2B5EF4-FFF2-40B4-BE49-F238E27FC236}">
                <a16:creationId xmlns:a16="http://schemas.microsoft.com/office/drawing/2014/main" id="{CD2B50CD-880B-4032-97F2-3D8FDF49CB6C}"/>
              </a:ext>
            </a:extLst>
          </p:cNvPr>
          <p:cNvSpPr>
            <a:spLocks noGrp="1"/>
          </p:cNvSpPr>
          <p:nvPr>
            <p:ph idx="1"/>
          </p:nvPr>
        </p:nvSpPr>
        <p:spPr/>
        <p:txBody>
          <a:bodyPr>
            <a:normAutofit/>
          </a:bodyPr>
          <a:lstStyle/>
          <a:p>
            <a:pPr marL="0" indent="0">
              <a:buNone/>
            </a:pPr>
            <a:r>
              <a:rPr lang="en-US" dirty="0"/>
              <a:t>St Paul – Amherst H Wilder Foundation/Ramsey Co</a:t>
            </a:r>
          </a:p>
          <a:p>
            <a:pPr marL="0" indent="0">
              <a:buNone/>
            </a:pPr>
            <a:r>
              <a:rPr lang="en-US" dirty="0"/>
              <a:t>Beltrami Co - Bi-County Community Action Programs, Inc</a:t>
            </a:r>
          </a:p>
          <a:p>
            <a:pPr marL="0" indent="0">
              <a:buNone/>
            </a:pPr>
            <a:r>
              <a:rPr lang="en-US" dirty="0"/>
              <a:t>West Central MN (10 county region) – Clay Co HRA/</a:t>
            </a:r>
            <a:r>
              <a:rPr lang="en-US" dirty="0" err="1"/>
              <a:t>Mahube-Otwa</a:t>
            </a:r>
            <a:r>
              <a:rPr lang="en-US" dirty="0"/>
              <a:t> Community Action Partnership, Inc</a:t>
            </a:r>
          </a:p>
          <a:p>
            <a:pPr marL="0" indent="0">
              <a:buNone/>
            </a:pPr>
            <a:r>
              <a:rPr lang="en-US" dirty="0"/>
              <a:t>Minneapolis – Project for Pride in Living, Inc.</a:t>
            </a:r>
          </a:p>
          <a:p>
            <a:pPr marL="0" indent="0">
              <a:buNone/>
            </a:pPr>
            <a:r>
              <a:rPr lang="en-US" dirty="0"/>
              <a:t>Hennepin Co - Minneapolis Public Housing Authority </a:t>
            </a:r>
          </a:p>
        </p:txBody>
      </p:sp>
      <p:sp>
        <p:nvSpPr>
          <p:cNvPr id="4" name="Date Placeholder 3">
            <a:extLst>
              <a:ext uri="{FF2B5EF4-FFF2-40B4-BE49-F238E27FC236}">
                <a16:creationId xmlns:a16="http://schemas.microsoft.com/office/drawing/2014/main" id="{DDA7EC2E-DF30-4D42-884E-263053A2F84B}"/>
              </a:ext>
            </a:extLst>
          </p:cNvPr>
          <p:cNvSpPr>
            <a:spLocks noGrp="1"/>
          </p:cNvSpPr>
          <p:nvPr>
            <p:ph type="dt" sz="half" idx="10"/>
          </p:nvPr>
        </p:nvSpPr>
        <p:spPr/>
        <p:txBody>
          <a:bodyPr/>
          <a:lstStyle/>
          <a:p>
            <a:fld id="{0DABD73C-8DA9-41F0-9CA9-6868FA809B1C}" type="datetime1">
              <a:rPr lang="en-US" smtClean="0">
                <a:solidFill>
                  <a:srgbClr val="000000"/>
                </a:solidFill>
              </a:rPr>
              <a:t>11/4/2020</a:t>
            </a:fld>
            <a:endParaRPr lang="en-US" dirty="0">
              <a:solidFill>
                <a:srgbClr val="000000"/>
              </a:solidFill>
            </a:endParaRPr>
          </a:p>
        </p:txBody>
      </p:sp>
      <p:sp>
        <p:nvSpPr>
          <p:cNvPr id="5" name="Footer Placeholder 4">
            <a:extLst>
              <a:ext uri="{FF2B5EF4-FFF2-40B4-BE49-F238E27FC236}">
                <a16:creationId xmlns:a16="http://schemas.microsoft.com/office/drawing/2014/main" id="{E75F8AA7-E9B2-408E-A463-03662917BB59}"/>
              </a:ext>
            </a:extLst>
          </p:cNvPr>
          <p:cNvSpPr>
            <a:spLocks noGrp="1"/>
          </p:cNvSpPr>
          <p:nvPr>
            <p:ph type="ftr" sz="quarter" idx="3"/>
          </p:nvPr>
        </p:nvSpPr>
        <p:spPr/>
        <p:txBody>
          <a:bodyPr/>
          <a:lstStyle/>
          <a:p>
            <a:r>
              <a:rPr lang="en-US">
                <a:solidFill>
                  <a:srgbClr val="000000"/>
                </a:solidFill>
              </a:rPr>
              <a:t>Minnesota Housing | mnhousing.gov</a:t>
            </a:r>
            <a:endParaRPr lang="en-US" dirty="0">
              <a:solidFill>
                <a:srgbClr val="000000"/>
              </a:solidFill>
            </a:endParaRPr>
          </a:p>
        </p:txBody>
      </p:sp>
      <p:sp>
        <p:nvSpPr>
          <p:cNvPr id="6" name="Slide Number Placeholder 5">
            <a:extLst>
              <a:ext uri="{FF2B5EF4-FFF2-40B4-BE49-F238E27FC236}">
                <a16:creationId xmlns:a16="http://schemas.microsoft.com/office/drawing/2014/main" id="{7A7177A2-28D0-4802-8E26-485B8159AE77}"/>
              </a:ext>
            </a:extLst>
          </p:cNvPr>
          <p:cNvSpPr>
            <a:spLocks noGrp="1"/>
          </p:cNvSpPr>
          <p:nvPr>
            <p:ph type="sldNum" sz="quarter" idx="12"/>
          </p:nvPr>
        </p:nvSpPr>
        <p:spPr/>
        <p:txBody>
          <a:bodyPr/>
          <a:lstStyle/>
          <a:p>
            <a:fld id="{48F63A3B-78C7-47BE-AE5E-E10140E04643}" type="slidenum">
              <a:rPr lang="en-US" smtClean="0">
                <a:solidFill>
                  <a:srgbClr val="000000"/>
                </a:solidFill>
              </a:rPr>
              <a:pPr/>
              <a:t>34</a:t>
            </a:fld>
            <a:endParaRPr lang="en-US" dirty="0">
              <a:solidFill>
                <a:srgbClr val="000000"/>
              </a:solidFill>
            </a:endParaRPr>
          </a:p>
        </p:txBody>
      </p:sp>
    </p:spTree>
    <p:extLst>
      <p:ext uri="{BB962C8B-B14F-4D97-AF65-F5344CB8AC3E}">
        <p14:creationId xmlns:p14="http://schemas.microsoft.com/office/powerpoint/2010/main" val="11442337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EFD54-3997-41DD-968B-E16ADE45D82C}"/>
              </a:ext>
            </a:extLst>
          </p:cNvPr>
          <p:cNvSpPr>
            <a:spLocks noGrp="1"/>
          </p:cNvSpPr>
          <p:nvPr>
            <p:ph type="title"/>
          </p:nvPr>
        </p:nvSpPr>
        <p:spPr/>
        <p:txBody>
          <a:bodyPr/>
          <a:lstStyle/>
          <a:p>
            <a:r>
              <a:rPr lang="en-US" dirty="0"/>
              <a:t>More info on HSWH</a:t>
            </a:r>
          </a:p>
        </p:txBody>
      </p:sp>
      <p:sp>
        <p:nvSpPr>
          <p:cNvPr id="3" name="Content Placeholder 2">
            <a:extLst>
              <a:ext uri="{FF2B5EF4-FFF2-40B4-BE49-F238E27FC236}">
                <a16:creationId xmlns:a16="http://schemas.microsoft.com/office/drawing/2014/main" id="{CD2B50CD-880B-4032-97F2-3D8FDF49CB6C}"/>
              </a:ext>
            </a:extLst>
          </p:cNvPr>
          <p:cNvSpPr>
            <a:spLocks noGrp="1"/>
          </p:cNvSpPr>
          <p:nvPr>
            <p:ph idx="1"/>
          </p:nvPr>
        </p:nvSpPr>
        <p:spPr/>
        <p:txBody>
          <a:bodyPr/>
          <a:lstStyle/>
          <a:p>
            <a:r>
              <a:rPr lang="en-US" dirty="0">
                <a:hlinkClick r:id="rId3"/>
              </a:rPr>
              <a:t>http://www.mnhousing.gov/sites/multifamily/homeworkstartswithhome</a:t>
            </a:r>
            <a:r>
              <a:rPr lang="en-US" dirty="0"/>
              <a:t> </a:t>
            </a:r>
          </a:p>
          <a:p>
            <a:r>
              <a:rPr lang="en-US" dirty="0"/>
              <a:t>HSWH Research Partner</a:t>
            </a:r>
          </a:p>
        </p:txBody>
      </p:sp>
      <p:sp>
        <p:nvSpPr>
          <p:cNvPr id="4" name="Date Placeholder 3">
            <a:extLst>
              <a:ext uri="{FF2B5EF4-FFF2-40B4-BE49-F238E27FC236}">
                <a16:creationId xmlns:a16="http://schemas.microsoft.com/office/drawing/2014/main" id="{DDA7EC2E-DF30-4D42-884E-263053A2F84B}"/>
              </a:ext>
            </a:extLst>
          </p:cNvPr>
          <p:cNvSpPr>
            <a:spLocks noGrp="1"/>
          </p:cNvSpPr>
          <p:nvPr>
            <p:ph type="dt" sz="half" idx="10"/>
          </p:nvPr>
        </p:nvSpPr>
        <p:spPr/>
        <p:txBody>
          <a:bodyPr/>
          <a:lstStyle/>
          <a:p>
            <a:fld id="{0DABD73C-8DA9-41F0-9CA9-6868FA809B1C}" type="datetime1">
              <a:rPr lang="en-US" smtClean="0">
                <a:solidFill>
                  <a:srgbClr val="000000"/>
                </a:solidFill>
              </a:rPr>
              <a:t>11/4/2020</a:t>
            </a:fld>
            <a:endParaRPr lang="en-US" dirty="0">
              <a:solidFill>
                <a:srgbClr val="000000"/>
              </a:solidFill>
            </a:endParaRPr>
          </a:p>
        </p:txBody>
      </p:sp>
      <p:sp>
        <p:nvSpPr>
          <p:cNvPr id="5" name="Footer Placeholder 4">
            <a:extLst>
              <a:ext uri="{FF2B5EF4-FFF2-40B4-BE49-F238E27FC236}">
                <a16:creationId xmlns:a16="http://schemas.microsoft.com/office/drawing/2014/main" id="{E75F8AA7-E9B2-408E-A463-03662917BB59}"/>
              </a:ext>
            </a:extLst>
          </p:cNvPr>
          <p:cNvSpPr>
            <a:spLocks noGrp="1"/>
          </p:cNvSpPr>
          <p:nvPr>
            <p:ph type="ftr" sz="quarter" idx="3"/>
          </p:nvPr>
        </p:nvSpPr>
        <p:spPr/>
        <p:txBody>
          <a:bodyPr/>
          <a:lstStyle/>
          <a:p>
            <a:r>
              <a:rPr lang="en-US">
                <a:solidFill>
                  <a:srgbClr val="000000"/>
                </a:solidFill>
              </a:rPr>
              <a:t>Minnesota Housing | mnhousing.gov</a:t>
            </a:r>
            <a:endParaRPr lang="en-US" dirty="0">
              <a:solidFill>
                <a:srgbClr val="000000"/>
              </a:solidFill>
            </a:endParaRPr>
          </a:p>
        </p:txBody>
      </p:sp>
      <p:sp>
        <p:nvSpPr>
          <p:cNvPr id="6" name="Slide Number Placeholder 5">
            <a:extLst>
              <a:ext uri="{FF2B5EF4-FFF2-40B4-BE49-F238E27FC236}">
                <a16:creationId xmlns:a16="http://schemas.microsoft.com/office/drawing/2014/main" id="{7A7177A2-28D0-4802-8E26-485B8159AE77}"/>
              </a:ext>
            </a:extLst>
          </p:cNvPr>
          <p:cNvSpPr>
            <a:spLocks noGrp="1"/>
          </p:cNvSpPr>
          <p:nvPr>
            <p:ph type="sldNum" sz="quarter" idx="12"/>
          </p:nvPr>
        </p:nvSpPr>
        <p:spPr/>
        <p:txBody>
          <a:bodyPr/>
          <a:lstStyle/>
          <a:p>
            <a:fld id="{48F63A3B-78C7-47BE-AE5E-E10140E04643}" type="slidenum">
              <a:rPr lang="en-US" smtClean="0">
                <a:solidFill>
                  <a:srgbClr val="000000"/>
                </a:solidFill>
              </a:rPr>
              <a:pPr/>
              <a:t>35</a:t>
            </a:fld>
            <a:endParaRPr lang="en-US" dirty="0">
              <a:solidFill>
                <a:srgbClr val="000000"/>
              </a:solidFill>
            </a:endParaRPr>
          </a:p>
        </p:txBody>
      </p:sp>
    </p:spTree>
    <p:extLst>
      <p:ext uri="{BB962C8B-B14F-4D97-AF65-F5344CB8AC3E}">
        <p14:creationId xmlns:p14="http://schemas.microsoft.com/office/powerpoint/2010/main" val="3941923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fld id="{48F63A3B-78C7-47BE-AE5E-E10140E04643}" type="slidenum">
              <a:rPr lang="en-US" smtClean="0">
                <a:solidFill>
                  <a:srgbClr val="000000"/>
                </a:solidFill>
              </a:rPr>
              <a:pPr/>
              <a:t>36</a:t>
            </a:fld>
            <a:endParaRPr lang="en-US" dirty="0">
              <a:solidFill>
                <a:srgbClr val="000000"/>
              </a:solidFill>
            </a:endParaRPr>
          </a:p>
        </p:txBody>
      </p:sp>
      <p:sp>
        <p:nvSpPr>
          <p:cNvPr id="3" name="Title 2"/>
          <p:cNvSpPr>
            <a:spLocks noGrp="1"/>
          </p:cNvSpPr>
          <p:nvPr>
            <p:ph type="title"/>
          </p:nvPr>
        </p:nvSpPr>
        <p:spPr/>
        <p:txBody>
          <a:bodyPr/>
          <a:lstStyle/>
          <a:p>
            <a:r>
              <a:rPr lang="en-US" dirty="0"/>
              <a:t>Questions?</a:t>
            </a:r>
          </a:p>
        </p:txBody>
      </p:sp>
      <p:sp>
        <p:nvSpPr>
          <p:cNvPr id="10" name="Text Placeholder 7"/>
          <p:cNvSpPr>
            <a:spLocks noGrp="1"/>
          </p:cNvSpPr>
          <p:nvPr>
            <p:ph type="body" sz="quarter" idx="13"/>
          </p:nvPr>
        </p:nvSpPr>
        <p:spPr>
          <a:xfrm>
            <a:off x="838200" y="3657600"/>
            <a:ext cx="7145518" cy="2994843"/>
          </a:xfrm>
        </p:spPr>
        <p:txBody>
          <a:bodyPr>
            <a:normAutofit/>
          </a:bodyPr>
          <a:lstStyle/>
          <a:p>
            <a:endParaRPr lang="en-US" sz="2300" b="1" dirty="0"/>
          </a:p>
          <a:p>
            <a:endParaRPr lang="en-US" sz="2900" dirty="0"/>
          </a:p>
          <a:p>
            <a:r>
              <a:rPr lang="en-US" sz="2100" dirty="0"/>
              <a:t> </a:t>
            </a:r>
          </a:p>
          <a:p>
            <a:endParaRPr lang="en-US" sz="2200" dirty="0"/>
          </a:p>
        </p:txBody>
      </p:sp>
      <p:sp>
        <p:nvSpPr>
          <p:cNvPr id="5" name="Footer Placeholder 4"/>
          <p:cNvSpPr>
            <a:spLocks noGrp="1"/>
          </p:cNvSpPr>
          <p:nvPr>
            <p:ph type="ftr" sz="quarter" idx="4294967295"/>
          </p:nvPr>
        </p:nvSpPr>
        <p:spPr>
          <a:xfrm>
            <a:off x="2476672" y="6356444"/>
            <a:ext cx="4190734" cy="365125"/>
          </a:xfrm>
          <a:prstGeom prst="rect">
            <a:avLst/>
          </a:prstGeom>
        </p:spPr>
        <p:txBody>
          <a:bodyPr/>
          <a:lstStyle/>
          <a:p>
            <a:pPr algn="ctr"/>
            <a:r>
              <a:rPr lang="en-US" dirty="0">
                <a:solidFill>
                  <a:srgbClr val="000000"/>
                </a:solidFill>
              </a:rPr>
              <a:t>Minnesota Housing | mnhousing.gov</a:t>
            </a:r>
          </a:p>
        </p:txBody>
      </p:sp>
      <p:sp>
        <p:nvSpPr>
          <p:cNvPr id="2" name="Date Placeholder 1"/>
          <p:cNvSpPr>
            <a:spLocks noGrp="1"/>
          </p:cNvSpPr>
          <p:nvPr>
            <p:ph type="dt" sz="half" idx="10"/>
          </p:nvPr>
        </p:nvSpPr>
        <p:spPr/>
        <p:txBody>
          <a:bodyPr/>
          <a:lstStyle/>
          <a:p>
            <a:fld id="{94418642-5953-4702-A7DF-CE41A25B5913}" type="datetime1">
              <a:rPr lang="en-US" smtClean="0">
                <a:solidFill>
                  <a:srgbClr val="000000"/>
                </a:solidFill>
              </a:rPr>
              <a:t>11/4/2020</a:t>
            </a:fld>
            <a:endParaRPr lang="en-US" dirty="0">
              <a:solidFill>
                <a:srgbClr val="000000"/>
              </a:solidFill>
            </a:endParaRPr>
          </a:p>
        </p:txBody>
      </p:sp>
    </p:spTree>
    <p:extLst>
      <p:ext uri="{BB962C8B-B14F-4D97-AF65-F5344CB8AC3E}">
        <p14:creationId xmlns:p14="http://schemas.microsoft.com/office/powerpoint/2010/main" val="1300307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Funding Focus</a:t>
            </a:r>
          </a:p>
        </p:txBody>
      </p:sp>
      <p:sp>
        <p:nvSpPr>
          <p:cNvPr id="3" name="Content Placeholder 2"/>
          <p:cNvSpPr>
            <a:spLocks noGrp="1"/>
          </p:cNvSpPr>
          <p:nvPr>
            <p:ph idx="1"/>
          </p:nvPr>
        </p:nvSpPr>
        <p:spPr/>
        <p:txBody>
          <a:bodyPr/>
          <a:lstStyle/>
          <a:p>
            <a:r>
              <a:rPr lang="en-US" dirty="0"/>
              <a:t>Better for our clients</a:t>
            </a:r>
          </a:p>
          <a:p>
            <a:r>
              <a:rPr lang="en-US" dirty="0"/>
              <a:t>Better for our administrators</a:t>
            </a:r>
          </a:p>
          <a:p>
            <a:r>
              <a:rPr lang="en-US" dirty="0"/>
              <a:t>COVID lessons learned</a:t>
            </a:r>
          </a:p>
          <a:p>
            <a:r>
              <a:rPr lang="en-US" dirty="0"/>
              <a:t>Equity</a:t>
            </a:r>
          </a:p>
          <a:p>
            <a:endParaRPr lang="en-US" dirty="0"/>
          </a:p>
          <a:p>
            <a:endParaRPr lang="en-US" dirty="0"/>
          </a:p>
          <a:p>
            <a:endParaRPr lang="en-US" dirty="0"/>
          </a:p>
        </p:txBody>
      </p:sp>
      <p:sp>
        <p:nvSpPr>
          <p:cNvPr id="4" name="Date Placeholder 3"/>
          <p:cNvSpPr>
            <a:spLocks noGrp="1"/>
          </p:cNvSpPr>
          <p:nvPr>
            <p:ph type="dt" sz="half" idx="10"/>
          </p:nvPr>
        </p:nvSpPr>
        <p:spPr/>
        <p:txBody>
          <a:bodyPr/>
          <a:lstStyle/>
          <a:p>
            <a:fld id="{0DABD73C-8DA9-41F0-9CA9-6868FA809B1C}" type="datetime1">
              <a:rPr lang="en-US" smtClean="0">
                <a:solidFill>
                  <a:srgbClr val="000000"/>
                </a:solidFill>
              </a:rPr>
              <a:t>11/4/2020</a:t>
            </a:fld>
            <a:endParaRPr lang="en-US" dirty="0">
              <a:solidFill>
                <a:srgbClr val="000000"/>
              </a:solidFill>
            </a:endParaRPr>
          </a:p>
        </p:txBody>
      </p:sp>
      <p:sp>
        <p:nvSpPr>
          <p:cNvPr id="5" name="Footer Placeholder 4"/>
          <p:cNvSpPr>
            <a:spLocks noGrp="1"/>
          </p:cNvSpPr>
          <p:nvPr>
            <p:ph type="ftr" sz="quarter" idx="3"/>
          </p:nvPr>
        </p:nvSpPr>
        <p:spPr/>
        <p:txBody>
          <a:bodyPr/>
          <a:lstStyle/>
          <a:p>
            <a:r>
              <a:rPr lang="en-US">
                <a:solidFill>
                  <a:srgbClr val="000000"/>
                </a:solidFill>
              </a:rPr>
              <a:t>Minnesota Housing | mnhousing.gov</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37</a:t>
            </a:fld>
            <a:endParaRPr lang="en-US" dirty="0">
              <a:solidFill>
                <a:srgbClr val="000000"/>
              </a:solidFill>
            </a:endParaRPr>
          </a:p>
        </p:txBody>
      </p:sp>
    </p:spTree>
    <p:extLst>
      <p:ext uri="{BB962C8B-B14F-4D97-AF65-F5344CB8AC3E}">
        <p14:creationId xmlns:p14="http://schemas.microsoft.com/office/powerpoint/2010/main" val="34636220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49411-1D40-47E1-B115-46BEA799926A}"/>
              </a:ext>
            </a:extLst>
          </p:cNvPr>
          <p:cNvSpPr>
            <a:spLocks noGrp="1"/>
          </p:cNvSpPr>
          <p:nvPr>
            <p:ph type="title"/>
          </p:nvPr>
        </p:nvSpPr>
        <p:spPr/>
        <p:txBody>
          <a:bodyPr/>
          <a:lstStyle/>
          <a:p>
            <a:r>
              <a:rPr lang="en-US" dirty="0"/>
              <a:t>Poll</a:t>
            </a:r>
          </a:p>
        </p:txBody>
      </p:sp>
      <p:sp>
        <p:nvSpPr>
          <p:cNvPr id="3" name="Content Placeholder 2">
            <a:extLst>
              <a:ext uri="{FF2B5EF4-FFF2-40B4-BE49-F238E27FC236}">
                <a16:creationId xmlns:a16="http://schemas.microsoft.com/office/drawing/2014/main" id="{06C32EA6-D46B-49D6-9BA3-9EEAD086528E}"/>
              </a:ext>
            </a:extLst>
          </p:cNvPr>
          <p:cNvSpPr>
            <a:spLocks noGrp="1"/>
          </p:cNvSpPr>
          <p:nvPr>
            <p:ph idx="1"/>
          </p:nvPr>
        </p:nvSpPr>
        <p:spPr/>
        <p:txBody>
          <a:bodyPr/>
          <a:lstStyle/>
          <a:p>
            <a:r>
              <a:rPr lang="en-US" dirty="0"/>
              <a:t>Prefer online application?</a:t>
            </a:r>
          </a:p>
          <a:p>
            <a:endParaRPr lang="en-US" dirty="0"/>
          </a:p>
        </p:txBody>
      </p:sp>
      <p:sp>
        <p:nvSpPr>
          <p:cNvPr id="4" name="Date Placeholder 3">
            <a:extLst>
              <a:ext uri="{FF2B5EF4-FFF2-40B4-BE49-F238E27FC236}">
                <a16:creationId xmlns:a16="http://schemas.microsoft.com/office/drawing/2014/main" id="{A236FD5C-3113-4BAB-868D-9C7751FFC5F7}"/>
              </a:ext>
            </a:extLst>
          </p:cNvPr>
          <p:cNvSpPr>
            <a:spLocks noGrp="1"/>
          </p:cNvSpPr>
          <p:nvPr>
            <p:ph type="dt" sz="half" idx="10"/>
          </p:nvPr>
        </p:nvSpPr>
        <p:spPr/>
        <p:txBody>
          <a:bodyPr/>
          <a:lstStyle/>
          <a:p>
            <a:fld id="{0DABD73C-8DA9-41F0-9CA9-6868FA809B1C}" type="datetime1">
              <a:rPr lang="en-US" smtClean="0">
                <a:solidFill>
                  <a:srgbClr val="000000"/>
                </a:solidFill>
              </a:rPr>
              <a:t>11/4/2020</a:t>
            </a:fld>
            <a:endParaRPr lang="en-US" dirty="0">
              <a:solidFill>
                <a:srgbClr val="000000"/>
              </a:solidFill>
            </a:endParaRPr>
          </a:p>
        </p:txBody>
      </p:sp>
      <p:sp>
        <p:nvSpPr>
          <p:cNvPr id="5" name="Footer Placeholder 4">
            <a:extLst>
              <a:ext uri="{FF2B5EF4-FFF2-40B4-BE49-F238E27FC236}">
                <a16:creationId xmlns:a16="http://schemas.microsoft.com/office/drawing/2014/main" id="{EA1C75B8-9ED5-405D-BF09-FC81FCABAAA1}"/>
              </a:ext>
            </a:extLst>
          </p:cNvPr>
          <p:cNvSpPr>
            <a:spLocks noGrp="1"/>
          </p:cNvSpPr>
          <p:nvPr>
            <p:ph type="ftr" sz="quarter" idx="3"/>
          </p:nvPr>
        </p:nvSpPr>
        <p:spPr/>
        <p:txBody>
          <a:bodyPr/>
          <a:lstStyle/>
          <a:p>
            <a:r>
              <a:rPr lang="en-US">
                <a:solidFill>
                  <a:srgbClr val="000000"/>
                </a:solidFill>
              </a:rPr>
              <a:t>Minnesota Housing | mnhousing.gov</a:t>
            </a:r>
            <a:endParaRPr lang="en-US" dirty="0">
              <a:solidFill>
                <a:srgbClr val="000000"/>
              </a:solidFill>
            </a:endParaRPr>
          </a:p>
        </p:txBody>
      </p:sp>
      <p:sp>
        <p:nvSpPr>
          <p:cNvPr id="6" name="Slide Number Placeholder 5">
            <a:extLst>
              <a:ext uri="{FF2B5EF4-FFF2-40B4-BE49-F238E27FC236}">
                <a16:creationId xmlns:a16="http://schemas.microsoft.com/office/drawing/2014/main" id="{1ED2771E-CE0B-4582-B278-CDF2DDF2D0F4}"/>
              </a:ext>
            </a:extLst>
          </p:cNvPr>
          <p:cNvSpPr>
            <a:spLocks noGrp="1"/>
          </p:cNvSpPr>
          <p:nvPr>
            <p:ph type="sldNum" sz="quarter" idx="12"/>
          </p:nvPr>
        </p:nvSpPr>
        <p:spPr/>
        <p:txBody>
          <a:bodyPr/>
          <a:lstStyle/>
          <a:p>
            <a:fld id="{48F63A3B-78C7-47BE-AE5E-E10140E04643}" type="slidenum">
              <a:rPr lang="en-US" smtClean="0">
                <a:solidFill>
                  <a:srgbClr val="000000"/>
                </a:solidFill>
              </a:rPr>
              <a:pPr/>
              <a:t>38</a:t>
            </a:fld>
            <a:endParaRPr lang="en-US" dirty="0">
              <a:solidFill>
                <a:srgbClr val="000000"/>
              </a:solidFill>
            </a:endParaRPr>
          </a:p>
        </p:txBody>
      </p:sp>
    </p:spTree>
    <p:extLst>
      <p:ext uri="{BB962C8B-B14F-4D97-AF65-F5344CB8AC3E}">
        <p14:creationId xmlns:p14="http://schemas.microsoft.com/office/powerpoint/2010/main" val="35360453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49411-1D40-47E1-B115-46BEA799926A}"/>
              </a:ext>
            </a:extLst>
          </p:cNvPr>
          <p:cNvSpPr>
            <a:spLocks noGrp="1"/>
          </p:cNvSpPr>
          <p:nvPr>
            <p:ph type="title"/>
          </p:nvPr>
        </p:nvSpPr>
        <p:spPr/>
        <p:txBody>
          <a:bodyPr/>
          <a:lstStyle/>
          <a:p>
            <a:r>
              <a:rPr lang="en-US" dirty="0"/>
              <a:t>Poll</a:t>
            </a:r>
          </a:p>
        </p:txBody>
      </p:sp>
      <p:sp>
        <p:nvSpPr>
          <p:cNvPr id="3" name="Content Placeholder 2">
            <a:extLst>
              <a:ext uri="{FF2B5EF4-FFF2-40B4-BE49-F238E27FC236}">
                <a16:creationId xmlns:a16="http://schemas.microsoft.com/office/drawing/2014/main" id="{06C32EA6-D46B-49D6-9BA3-9EEAD086528E}"/>
              </a:ext>
            </a:extLst>
          </p:cNvPr>
          <p:cNvSpPr>
            <a:spLocks noGrp="1"/>
          </p:cNvSpPr>
          <p:nvPr>
            <p:ph idx="1"/>
          </p:nvPr>
        </p:nvSpPr>
        <p:spPr/>
        <p:txBody>
          <a:bodyPr/>
          <a:lstStyle/>
          <a:p>
            <a:r>
              <a:rPr lang="en-US" dirty="0"/>
              <a:t>Would it work to have these resources pooled into one RFP instead of program-specific?</a:t>
            </a:r>
          </a:p>
          <a:p>
            <a:endParaRPr lang="en-US" dirty="0"/>
          </a:p>
        </p:txBody>
      </p:sp>
      <p:sp>
        <p:nvSpPr>
          <p:cNvPr id="4" name="Date Placeholder 3">
            <a:extLst>
              <a:ext uri="{FF2B5EF4-FFF2-40B4-BE49-F238E27FC236}">
                <a16:creationId xmlns:a16="http://schemas.microsoft.com/office/drawing/2014/main" id="{A236FD5C-3113-4BAB-868D-9C7751FFC5F7}"/>
              </a:ext>
            </a:extLst>
          </p:cNvPr>
          <p:cNvSpPr>
            <a:spLocks noGrp="1"/>
          </p:cNvSpPr>
          <p:nvPr>
            <p:ph type="dt" sz="half" idx="10"/>
          </p:nvPr>
        </p:nvSpPr>
        <p:spPr/>
        <p:txBody>
          <a:bodyPr/>
          <a:lstStyle/>
          <a:p>
            <a:fld id="{0DABD73C-8DA9-41F0-9CA9-6868FA809B1C}" type="datetime1">
              <a:rPr lang="en-US" smtClean="0">
                <a:solidFill>
                  <a:srgbClr val="000000"/>
                </a:solidFill>
              </a:rPr>
              <a:t>11/4/2020</a:t>
            </a:fld>
            <a:endParaRPr lang="en-US" dirty="0">
              <a:solidFill>
                <a:srgbClr val="000000"/>
              </a:solidFill>
            </a:endParaRPr>
          </a:p>
        </p:txBody>
      </p:sp>
      <p:sp>
        <p:nvSpPr>
          <p:cNvPr id="5" name="Footer Placeholder 4">
            <a:extLst>
              <a:ext uri="{FF2B5EF4-FFF2-40B4-BE49-F238E27FC236}">
                <a16:creationId xmlns:a16="http://schemas.microsoft.com/office/drawing/2014/main" id="{EA1C75B8-9ED5-405D-BF09-FC81FCABAAA1}"/>
              </a:ext>
            </a:extLst>
          </p:cNvPr>
          <p:cNvSpPr>
            <a:spLocks noGrp="1"/>
          </p:cNvSpPr>
          <p:nvPr>
            <p:ph type="ftr" sz="quarter" idx="3"/>
          </p:nvPr>
        </p:nvSpPr>
        <p:spPr/>
        <p:txBody>
          <a:bodyPr/>
          <a:lstStyle/>
          <a:p>
            <a:r>
              <a:rPr lang="en-US">
                <a:solidFill>
                  <a:srgbClr val="000000"/>
                </a:solidFill>
              </a:rPr>
              <a:t>Minnesota Housing | mnhousing.gov</a:t>
            </a:r>
            <a:endParaRPr lang="en-US" dirty="0">
              <a:solidFill>
                <a:srgbClr val="000000"/>
              </a:solidFill>
            </a:endParaRPr>
          </a:p>
        </p:txBody>
      </p:sp>
      <p:sp>
        <p:nvSpPr>
          <p:cNvPr id="6" name="Slide Number Placeholder 5">
            <a:extLst>
              <a:ext uri="{FF2B5EF4-FFF2-40B4-BE49-F238E27FC236}">
                <a16:creationId xmlns:a16="http://schemas.microsoft.com/office/drawing/2014/main" id="{1ED2771E-CE0B-4582-B278-CDF2DDF2D0F4}"/>
              </a:ext>
            </a:extLst>
          </p:cNvPr>
          <p:cNvSpPr>
            <a:spLocks noGrp="1"/>
          </p:cNvSpPr>
          <p:nvPr>
            <p:ph type="sldNum" sz="quarter" idx="12"/>
          </p:nvPr>
        </p:nvSpPr>
        <p:spPr/>
        <p:txBody>
          <a:bodyPr/>
          <a:lstStyle/>
          <a:p>
            <a:fld id="{48F63A3B-78C7-47BE-AE5E-E10140E04643}" type="slidenum">
              <a:rPr lang="en-US" smtClean="0">
                <a:solidFill>
                  <a:srgbClr val="000000"/>
                </a:solidFill>
              </a:rPr>
              <a:pPr/>
              <a:t>39</a:t>
            </a:fld>
            <a:endParaRPr lang="en-US" dirty="0">
              <a:solidFill>
                <a:srgbClr val="000000"/>
              </a:solidFill>
            </a:endParaRPr>
          </a:p>
        </p:txBody>
      </p:sp>
    </p:spTree>
    <p:extLst>
      <p:ext uri="{BB962C8B-B14F-4D97-AF65-F5344CB8AC3E}">
        <p14:creationId xmlns:p14="http://schemas.microsoft.com/office/powerpoint/2010/main" val="1219538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49411-1D40-47E1-B115-46BEA799926A}"/>
              </a:ext>
            </a:extLst>
          </p:cNvPr>
          <p:cNvSpPr>
            <a:spLocks noGrp="1"/>
          </p:cNvSpPr>
          <p:nvPr>
            <p:ph type="title"/>
          </p:nvPr>
        </p:nvSpPr>
        <p:spPr/>
        <p:txBody>
          <a:bodyPr/>
          <a:lstStyle/>
          <a:p>
            <a:r>
              <a:rPr lang="en-US" dirty="0"/>
              <a:t>Polls</a:t>
            </a:r>
          </a:p>
        </p:txBody>
      </p:sp>
      <p:sp>
        <p:nvSpPr>
          <p:cNvPr id="3" name="Content Placeholder 2">
            <a:extLst>
              <a:ext uri="{FF2B5EF4-FFF2-40B4-BE49-F238E27FC236}">
                <a16:creationId xmlns:a16="http://schemas.microsoft.com/office/drawing/2014/main" id="{06C32EA6-D46B-49D6-9BA3-9EEAD086528E}"/>
              </a:ext>
            </a:extLst>
          </p:cNvPr>
          <p:cNvSpPr>
            <a:spLocks noGrp="1"/>
          </p:cNvSpPr>
          <p:nvPr>
            <p:ph idx="1"/>
          </p:nvPr>
        </p:nvSpPr>
        <p:spPr/>
        <p:txBody>
          <a:bodyPr/>
          <a:lstStyle/>
          <a:p>
            <a:r>
              <a:rPr lang="en-US" dirty="0"/>
              <a:t>Who are you?  Do you have experience working directly with these programs?</a:t>
            </a:r>
          </a:p>
          <a:p>
            <a:endParaRPr lang="en-US" dirty="0"/>
          </a:p>
        </p:txBody>
      </p:sp>
      <p:sp>
        <p:nvSpPr>
          <p:cNvPr id="4" name="Date Placeholder 3">
            <a:extLst>
              <a:ext uri="{FF2B5EF4-FFF2-40B4-BE49-F238E27FC236}">
                <a16:creationId xmlns:a16="http://schemas.microsoft.com/office/drawing/2014/main" id="{A236FD5C-3113-4BAB-868D-9C7751FFC5F7}"/>
              </a:ext>
            </a:extLst>
          </p:cNvPr>
          <p:cNvSpPr>
            <a:spLocks noGrp="1"/>
          </p:cNvSpPr>
          <p:nvPr>
            <p:ph type="dt" sz="half" idx="10"/>
          </p:nvPr>
        </p:nvSpPr>
        <p:spPr/>
        <p:txBody>
          <a:bodyPr/>
          <a:lstStyle/>
          <a:p>
            <a:fld id="{0DABD73C-8DA9-41F0-9CA9-6868FA809B1C}" type="datetime1">
              <a:rPr lang="en-US" smtClean="0">
                <a:solidFill>
                  <a:srgbClr val="000000"/>
                </a:solidFill>
              </a:rPr>
              <a:t>11/4/2020</a:t>
            </a:fld>
            <a:endParaRPr lang="en-US" dirty="0">
              <a:solidFill>
                <a:srgbClr val="000000"/>
              </a:solidFill>
            </a:endParaRPr>
          </a:p>
        </p:txBody>
      </p:sp>
      <p:sp>
        <p:nvSpPr>
          <p:cNvPr id="5" name="Footer Placeholder 4">
            <a:extLst>
              <a:ext uri="{FF2B5EF4-FFF2-40B4-BE49-F238E27FC236}">
                <a16:creationId xmlns:a16="http://schemas.microsoft.com/office/drawing/2014/main" id="{EA1C75B8-9ED5-405D-BF09-FC81FCABAAA1}"/>
              </a:ext>
            </a:extLst>
          </p:cNvPr>
          <p:cNvSpPr>
            <a:spLocks noGrp="1"/>
          </p:cNvSpPr>
          <p:nvPr>
            <p:ph type="ftr" sz="quarter" idx="3"/>
          </p:nvPr>
        </p:nvSpPr>
        <p:spPr/>
        <p:txBody>
          <a:bodyPr/>
          <a:lstStyle/>
          <a:p>
            <a:r>
              <a:rPr lang="en-US">
                <a:solidFill>
                  <a:srgbClr val="000000"/>
                </a:solidFill>
              </a:rPr>
              <a:t>Minnesota Housing | mnhousing.gov</a:t>
            </a:r>
            <a:endParaRPr lang="en-US" dirty="0">
              <a:solidFill>
                <a:srgbClr val="000000"/>
              </a:solidFill>
            </a:endParaRPr>
          </a:p>
        </p:txBody>
      </p:sp>
      <p:sp>
        <p:nvSpPr>
          <p:cNvPr id="6" name="Slide Number Placeholder 5">
            <a:extLst>
              <a:ext uri="{FF2B5EF4-FFF2-40B4-BE49-F238E27FC236}">
                <a16:creationId xmlns:a16="http://schemas.microsoft.com/office/drawing/2014/main" id="{1ED2771E-CE0B-4582-B278-CDF2DDF2D0F4}"/>
              </a:ext>
            </a:extLst>
          </p:cNvPr>
          <p:cNvSpPr>
            <a:spLocks noGrp="1"/>
          </p:cNvSpPr>
          <p:nvPr>
            <p:ph type="sldNum" sz="quarter" idx="12"/>
          </p:nvPr>
        </p:nvSpPr>
        <p:spPr/>
        <p:txBody>
          <a:bodyPr/>
          <a:lstStyle/>
          <a:p>
            <a:fld id="{48F63A3B-78C7-47BE-AE5E-E10140E04643}" type="slidenum">
              <a:rPr lang="en-US" smtClean="0">
                <a:solidFill>
                  <a:srgbClr val="000000"/>
                </a:solidFill>
              </a:rPr>
              <a:pPr/>
              <a:t>4</a:t>
            </a:fld>
            <a:endParaRPr lang="en-US" dirty="0">
              <a:solidFill>
                <a:srgbClr val="000000"/>
              </a:solidFill>
            </a:endParaRPr>
          </a:p>
        </p:txBody>
      </p:sp>
    </p:spTree>
    <p:extLst>
      <p:ext uri="{BB962C8B-B14F-4D97-AF65-F5344CB8AC3E}">
        <p14:creationId xmlns:p14="http://schemas.microsoft.com/office/powerpoint/2010/main" val="31704341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49411-1D40-47E1-B115-46BEA799926A}"/>
              </a:ext>
            </a:extLst>
          </p:cNvPr>
          <p:cNvSpPr>
            <a:spLocks noGrp="1"/>
          </p:cNvSpPr>
          <p:nvPr>
            <p:ph type="title"/>
          </p:nvPr>
        </p:nvSpPr>
        <p:spPr/>
        <p:txBody>
          <a:bodyPr/>
          <a:lstStyle/>
          <a:p>
            <a:r>
              <a:rPr lang="en-US" dirty="0"/>
              <a:t>Poll</a:t>
            </a:r>
          </a:p>
        </p:txBody>
      </p:sp>
      <p:sp>
        <p:nvSpPr>
          <p:cNvPr id="3" name="Content Placeholder 2">
            <a:extLst>
              <a:ext uri="{FF2B5EF4-FFF2-40B4-BE49-F238E27FC236}">
                <a16:creationId xmlns:a16="http://schemas.microsoft.com/office/drawing/2014/main" id="{06C32EA6-D46B-49D6-9BA3-9EEAD086528E}"/>
              </a:ext>
            </a:extLst>
          </p:cNvPr>
          <p:cNvSpPr>
            <a:spLocks noGrp="1"/>
          </p:cNvSpPr>
          <p:nvPr>
            <p:ph idx="1"/>
          </p:nvPr>
        </p:nvSpPr>
        <p:spPr/>
        <p:txBody>
          <a:bodyPr/>
          <a:lstStyle/>
          <a:p>
            <a:r>
              <a:rPr lang="en-US"/>
              <a:t>Would </a:t>
            </a:r>
            <a:r>
              <a:rPr lang="en-US" dirty="0"/>
              <a:t>a grant writing workshop specific to these resources be helpful?</a:t>
            </a:r>
          </a:p>
          <a:p>
            <a:endParaRPr lang="en-US" dirty="0"/>
          </a:p>
        </p:txBody>
      </p:sp>
      <p:sp>
        <p:nvSpPr>
          <p:cNvPr id="4" name="Date Placeholder 3">
            <a:extLst>
              <a:ext uri="{FF2B5EF4-FFF2-40B4-BE49-F238E27FC236}">
                <a16:creationId xmlns:a16="http://schemas.microsoft.com/office/drawing/2014/main" id="{A236FD5C-3113-4BAB-868D-9C7751FFC5F7}"/>
              </a:ext>
            </a:extLst>
          </p:cNvPr>
          <p:cNvSpPr>
            <a:spLocks noGrp="1"/>
          </p:cNvSpPr>
          <p:nvPr>
            <p:ph type="dt" sz="half" idx="10"/>
          </p:nvPr>
        </p:nvSpPr>
        <p:spPr/>
        <p:txBody>
          <a:bodyPr/>
          <a:lstStyle/>
          <a:p>
            <a:fld id="{0DABD73C-8DA9-41F0-9CA9-6868FA809B1C}" type="datetime1">
              <a:rPr lang="en-US" smtClean="0">
                <a:solidFill>
                  <a:srgbClr val="000000"/>
                </a:solidFill>
              </a:rPr>
              <a:t>11/4/2020</a:t>
            </a:fld>
            <a:endParaRPr lang="en-US" dirty="0">
              <a:solidFill>
                <a:srgbClr val="000000"/>
              </a:solidFill>
            </a:endParaRPr>
          </a:p>
        </p:txBody>
      </p:sp>
      <p:sp>
        <p:nvSpPr>
          <p:cNvPr id="5" name="Footer Placeholder 4">
            <a:extLst>
              <a:ext uri="{FF2B5EF4-FFF2-40B4-BE49-F238E27FC236}">
                <a16:creationId xmlns:a16="http://schemas.microsoft.com/office/drawing/2014/main" id="{EA1C75B8-9ED5-405D-BF09-FC81FCABAAA1}"/>
              </a:ext>
            </a:extLst>
          </p:cNvPr>
          <p:cNvSpPr>
            <a:spLocks noGrp="1"/>
          </p:cNvSpPr>
          <p:nvPr>
            <p:ph type="ftr" sz="quarter" idx="3"/>
          </p:nvPr>
        </p:nvSpPr>
        <p:spPr/>
        <p:txBody>
          <a:bodyPr/>
          <a:lstStyle/>
          <a:p>
            <a:r>
              <a:rPr lang="en-US">
                <a:solidFill>
                  <a:srgbClr val="000000"/>
                </a:solidFill>
              </a:rPr>
              <a:t>Minnesota Housing | mnhousing.gov</a:t>
            </a:r>
            <a:endParaRPr lang="en-US" dirty="0">
              <a:solidFill>
                <a:srgbClr val="000000"/>
              </a:solidFill>
            </a:endParaRPr>
          </a:p>
        </p:txBody>
      </p:sp>
      <p:sp>
        <p:nvSpPr>
          <p:cNvPr id="6" name="Slide Number Placeholder 5">
            <a:extLst>
              <a:ext uri="{FF2B5EF4-FFF2-40B4-BE49-F238E27FC236}">
                <a16:creationId xmlns:a16="http://schemas.microsoft.com/office/drawing/2014/main" id="{1ED2771E-CE0B-4582-B278-CDF2DDF2D0F4}"/>
              </a:ext>
            </a:extLst>
          </p:cNvPr>
          <p:cNvSpPr>
            <a:spLocks noGrp="1"/>
          </p:cNvSpPr>
          <p:nvPr>
            <p:ph type="sldNum" sz="quarter" idx="12"/>
          </p:nvPr>
        </p:nvSpPr>
        <p:spPr/>
        <p:txBody>
          <a:bodyPr/>
          <a:lstStyle/>
          <a:p>
            <a:fld id="{48F63A3B-78C7-47BE-AE5E-E10140E04643}" type="slidenum">
              <a:rPr lang="en-US" smtClean="0">
                <a:solidFill>
                  <a:srgbClr val="000000"/>
                </a:solidFill>
              </a:rPr>
              <a:pPr/>
              <a:t>40</a:t>
            </a:fld>
            <a:endParaRPr lang="en-US" dirty="0">
              <a:solidFill>
                <a:srgbClr val="000000"/>
              </a:solidFill>
            </a:endParaRPr>
          </a:p>
        </p:txBody>
      </p:sp>
    </p:spTree>
    <p:extLst>
      <p:ext uri="{BB962C8B-B14F-4D97-AF65-F5344CB8AC3E}">
        <p14:creationId xmlns:p14="http://schemas.microsoft.com/office/powerpoint/2010/main" val="18336205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fld id="{48F63A3B-78C7-47BE-AE5E-E10140E04643}" type="slidenum">
              <a:rPr lang="en-US" smtClean="0">
                <a:solidFill>
                  <a:srgbClr val="000000"/>
                </a:solidFill>
              </a:rPr>
              <a:pPr/>
              <a:t>41</a:t>
            </a:fld>
            <a:endParaRPr lang="en-US" dirty="0">
              <a:solidFill>
                <a:srgbClr val="000000"/>
              </a:solidFill>
            </a:endParaRPr>
          </a:p>
        </p:txBody>
      </p:sp>
      <p:sp>
        <p:nvSpPr>
          <p:cNvPr id="3" name="Title 2"/>
          <p:cNvSpPr>
            <a:spLocks noGrp="1"/>
          </p:cNvSpPr>
          <p:nvPr>
            <p:ph type="title"/>
          </p:nvPr>
        </p:nvSpPr>
        <p:spPr/>
        <p:txBody>
          <a:bodyPr/>
          <a:lstStyle/>
          <a:p>
            <a:r>
              <a:rPr lang="en-US" dirty="0"/>
              <a:t>Thank You!</a:t>
            </a:r>
          </a:p>
        </p:txBody>
      </p:sp>
      <p:sp>
        <p:nvSpPr>
          <p:cNvPr id="10" name="Text Placeholder 7"/>
          <p:cNvSpPr>
            <a:spLocks noGrp="1"/>
          </p:cNvSpPr>
          <p:nvPr>
            <p:ph type="body" sz="quarter" idx="13"/>
          </p:nvPr>
        </p:nvSpPr>
        <p:spPr>
          <a:xfrm>
            <a:off x="838200" y="3657600"/>
            <a:ext cx="7145518" cy="2994843"/>
          </a:xfrm>
        </p:spPr>
        <p:txBody>
          <a:bodyPr>
            <a:normAutofit/>
          </a:bodyPr>
          <a:lstStyle/>
          <a:p>
            <a:endParaRPr lang="en-US" sz="2300" b="1" dirty="0"/>
          </a:p>
          <a:p>
            <a:endParaRPr lang="en-US" sz="2900" dirty="0"/>
          </a:p>
          <a:p>
            <a:r>
              <a:rPr lang="en-US" sz="2100" dirty="0"/>
              <a:t> </a:t>
            </a:r>
          </a:p>
          <a:p>
            <a:endParaRPr lang="en-US" sz="2200" dirty="0"/>
          </a:p>
        </p:txBody>
      </p:sp>
      <p:sp>
        <p:nvSpPr>
          <p:cNvPr id="5" name="Footer Placeholder 4"/>
          <p:cNvSpPr>
            <a:spLocks noGrp="1"/>
          </p:cNvSpPr>
          <p:nvPr>
            <p:ph type="ftr" sz="quarter" idx="4294967295"/>
          </p:nvPr>
        </p:nvSpPr>
        <p:spPr>
          <a:xfrm>
            <a:off x="2476672" y="6356444"/>
            <a:ext cx="4190734" cy="365125"/>
          </a:xfrm>
          <a:prstGeom prst="rect">
            <a:avLst/>
          </a:prstGeom>
        </p:spPr>
        <p:txBody>
          <a:bodyPr/>
          <a:lstStyle/>
          <a:p>
            <a:pPr algn="ctr"/>
            <a:r>
              <a:rPr lang="en-US" dirty="0">
                <a:solidFill>
                  <a:srgbClr val="000000"/>
                </a:solidFill>
              </a:rPr>
              <a:t>Minnesota Housing | mnhousing.gov</a:t>
            </a:r>
          </a:p>
        </p:txBody>
      </p:sp>
      <p:sp>
        <p:nvSpPr>
          <p:cNvPr id="2" name="Date Placeholder 1"/>
          <p:cNvSpPr>
            <a:spLocks noGrp="1"/>
          </p:cNvSpPr>
          <p:nvPr>
            <p:ph type="dt" sz="half" idx="10"/>
          </p:nvPr>
        </p:nvSpPr>
        <p:spPr/>
        <p:txBody>
          <a:bodyPr/>
          <a:lstStyle/>
          <a:p>
            <a:fld id="{1C0D98C3-278A-439E-A1F9-8861F498232E}" type="datetime1">
              <a:rPr lang="en-US" smtClean="0">
                <a:solidFill>
                  <a:srgbClr val="000000"/>
                </a:solidFill>
              </a:rPr>
              <a:t>11/4/2020</a:t>
            </a:fld>
            <a:endParaRPr lang="en-US" dirty="0">
              <a:solidFill>
                <a:srgbClr val="000000"/>
              </a:solidFill>
            </a:endParaRPr>
          </a:p>
        </p:txBody>
      </p:sp>
    </p:spTree>
    <p:extLst>
      <p:ext uri="{BB962C8B-B14F-4D97-AF65-F5344CB8AC3E}">
        <p14:creationId xmlns:p14="http://schemas.microsoft.com/office/powerpoint/2010/main" val="4200363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normAutofit/>
          </a:bodyPr>
          <a:lstStyle/>
          <a:p>
            <a:r>
              <a:rPr lang="en-US" dirty="0"/>
              <a:t>Family Homelessness Prevention and </a:t>
            </a:r>
            <a:br>
              <a:rPr lang="en-US" dirty="0"/>
            </a:br>
            <a:r>
              <a:rPr lang="en-US" dirty="0"/>
              <a:t>Assistance Program (FHPAP) Overview</a:t>
            </a:r>
          </a:p>
        </p:txBody>
      </p:sp>
      <p:pic>
        <p:nvPicPr>
          <p:cNvPr id="2" name="Picture Placeholder 1"/>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33171" b="33171"/>
          <a:stretch>
            <a:fillRect/>
          </a:stretch>
        </p:blipFill>
        <p:spPr/>
      </p:pic>
      <p:sp>
        <p:nvSpPr>
          <p:cNvPr id="4" name="Date Placeholder 3"/>
          <p:cNvSpPr>
            <a:spLocks noGrp="1"/>
          </p:cNvSpPr>
          <p:nvPr>
            <p:ph type="dt" sz="half" idx="15"/>
          </p:nvPr>
        </p:nvSpPr>
        <p:spPr/>
        <p:txBody>
          <a:bodyPr/>
          <a:lstStyle/>
          <a:p>
            <a:fld id="{E206BC49-CE84-40BF-B446-B52C5A2D6C86}" type="datetime1">
              <a:rPr lang="en-US" smtClean="0"/>
              <a:t>11/4/2020</a:t>
            </a:fld>
            <a:endParaRPr lang="en-US" dirty="0"/>
          </a:p>
        </p:txBody>
      </p:sp>
      <p:sp>
        <p:nvSpPr>
          <p:cNvPr id="5" name="Footer Placeholder 4"/>
          <p:cNvSpPr>
            <a:spLocks noGrp="1"/>
          </p:cNvSpPr>
          <p:nvPr>
            <p:ph type="ftr" sz="quarter" idx="3"/>
          </p:nvPr>
        </p:nvSpPr>
        <p:spPr/>
        <p:txBody>
          <a:bodyPr/>
          <a:lstStyle/>
          <a:p>
            <a:r>
              <a:rPr lang="en-US" dirty="0"/>
              <a:t>Minnesota Housing | mnhousing.gov</a:t>
            </a:r>
          </a:p>
        </p:txBody>
      </p:sp>
      <p:sp>
        <p:nvSpPr>
          <p:cNvPr id="6" name="Slide Number Placeholder 5"/>
          <p:cNvSpPr>
            <a:spLocks noGrp="1"/>
          </p:cNvSpPr>
          <p:nvPr>
            <p:ph type="sldNum" sz="quarter" idx="16"/>
          </p:nvPr>
        </p:nvSpPr>
        <p:spPr/>
        <p:txBody>
          <a:bodyPr/>
          <a:lstStyle/>
          <a:p>
            <a:fld id="{48F63A3B-78C7-47BE-AE5E-E10140E04643}" type="slidenum">
              <a:rPr lang="en-US" smtClean="0"/>
              <a:pPr/>
              <a:t>5</a:t>
            </a:fld>
            <a:endParaRPr lang="en-US" dirty="0"/>
          </a:p>
        </p:txBody>
      </p:sp>
    </p:spTree>
    <p:extLst>
      <p:ext uri="{BB962C8B-B14F-4D97-AF65-F5344CB8AC3E}">
        <p14:creationId xmlns:p14="http://schemas.microsoft.com/office/powerpoint/2010/main" val="2371671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FHPAP Overview</a:t>
            </a:r>
          </a:p>
        </p:txBody>
      </p:sp>
      <p:sp>
        <p:nvSpPr>
          <p:cNvPr id="3" name="Content Placeholder 2"/>
          <p:cNvSpPr>
            <a:spLocks noGrp="1"/>
          </p:cNvSpPr>
          <p:nvPr>
            <p:ph idx="1"/>
          </p:nvPr>
        </p:nvSpPr>
        <p:spPr>
          <a:xfrm>
            <a:off x="628650" y="1655064"/>
            <a:ext cx="7886700" cy="4521899"/>
          </a:xfrm>
        </p:spPr>
        <p:txBody>
          <a:bodyPr>
            <a:normAutofit/>
          </a:bodyPr>
          <a:lstStyle/>
          <a:p>
            <a:r>
              <a:rPr lang="en-US" sz="3100" dirty="0"/>
              <a:t>Established in 1993 by the Minnesota Legislature</a:t>
            </a:r>
          </a:p>
          <a:p>
            <a:pPr marL="457013" lvl="1" indent="0">
              <a:buNone/>
            </a:pPr>
            <a:r>
              <a:rPr lang="en-US" sz="2400" dirty="0">
                <a:hlinkClick r:id="rId3"/>
              </a:rPr>
              <a:t>https://www.revisor.mn.gov/statutes/cite/462a.204</a:t>
            </a:r>
            <a:endParaRPr lang="en-US" sz="2400" dirty="0"/>
          </a:p>
          <a:p>
            <a:r>
              <a:rPr lang="en-US" sz="3100" dirty="0"/>
              <a:t>Currently provides more than $20+m in funding to 20 grantees statewide, including counties, tribal nations and community based nonprofit organizations</a:t>
            </a:r>
          </a:p>
          <a:p>
            <a:r>
              <a:rPr lang="en-US" sz="3100" dirty="0"/>
              <a:t>Advisory Committee – community response</a:t>
            </a:r>
          </a:p>
        </p:txBody>
      </p:sp>
      <p:sp>
        <p:nvSpPr>
          <p:cNvPr id="4" name="Date Placeholder 3"/>
          <p:cNvSpPr>
            <a:spLocks noGrp="1"/>
          </p:cNvSpPr>
          <p:nvPr>
            <p:ph type="dt" sz="half" idx="10"/>
          </p:nvPr>
        </p:nvSpPr>
        <p:spPr/>
        <p:txBody>
          <a:bodyPr/>
          <a:lstStyle/>
          <a:p>
            <a:fld id="{C5909482-0FD0-4680-B6C2-5FEEF673C13E}" type="datetime1">
              <a:rPr lang="en-US" smtClean="0"/>
              <a:t>11/4/2020</a:t>
            </a:fld>
            <a:endParaRPr lang="en-US" dirty="0"/>
          </a:p>
        </p:txBody>
      </p:sp>
      <p:sp>
        <p:nvSpPr>
          <p:cNvPr id="5" name="Footer Placeholder 4"/>
          <p:cNvSpPr>
            <a:spLocks noGrp="1"/>
          </p:cNvSpPr>
          <p:nvPr>
            <p:ph type="ftr" sz="quarter" idx="3"/>
          </p:nvPr>
        </p:nvSpPr>
        <p:spPr/>
        <p:txBody>
          <a:bodyPr/>
          <a:lstStyle/>
          <a:p>
            <a:r>
              <a:rPr lang="en-US" dirty="0"/>
              <a:t>Minnesota Housing | mnhousing.gov</a:t>
            </a:r>
          </a:p>
        </p:txBody>
      </p:sp>
      <p:sp>
        <p:nvSpPr>
          <p:cNvPr id="6" name="Slide Number Placeholder 5"/>
          <p:cNvSpPr>
            <a:spLocks noGrp="1"/>
          </p:cNvSpPr>
          <p:nvPr>
            <p:ph type="sldNum" sz="quarter" idx="12"/>
          </p:nvPr>
        </p:nvSpPr>
        <p:spPr/>
        <p:txBody>
          <a:bodyPr/>
          <a:lstStyle/>
          <a:p>
            <a:fld id="{48F63A3B-78C7-47BE-AE5E-E10140E04643}" type="slidenum">
              <a:rPr lang="en-US" smtClean="0"/>
              <a:t>6</a:t>
            </a:fld>
            <a:endParaRPr lang="en-US" dirty="0"/>
          </a:p>
        </p:txBody>
      </p:sp>
    </p:spTree>
    <p:extLst>
      <p:ext uri="{BB962C8B-B14F-4D97-AF65-F5344CB8AC3E}">
        <p14:creationId xmlns:p14="http://schemas.microsoft.com/office/powerpoint/2010/main" val="1102546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FHPAP Outcomes</a:t>
            </a:r>
          </a:p>
        </p:txBody>
      </p:sp>
      <p:sp>
        <p:nvSpPr>
          <p:cNvPr id="3" name="Content Placeholder 2"/>
          <p:cNvSpPr>
            <a:spLocks noGrp="1"/>
          </p:cNvSpPr>
          <p:nvPr>
            <p:ph idx="1"/>
          </p:nvPr>
        </p:nvSpPr>
        <p:spPr>
          <a:xfrm>
            <a:off x="628650" y="1686477"/>
            <a:ext cx="7886700" cy="4351338"/>
          </a:xfrm>
        </p:spPr>
        <p:txBody>
          <a:bodyPr>
            <a:noAutofit/>
          </a:bodyPr>
          <a:lstStyle/>
          <a:p>
            <a:pPr marL="228600" lvl="1">
              <a:lnSpc>
                <a:spcPct val="120000"/>
              </a:lnSpc>
              <a:spcBef>
                <a:spcPts val="1000"/>
              </a:spcBef>
            </a:pPr>
            <a:r>
              <a:rPr lang="en-US" sz="2000" dirty="0"/>
              <a:t>Reduce the number of people who become homeless for the first time </a:t>
            </a:r>
            <a:r>
              <a:rPr lang="en-US" sz="2000" i="1" dirty="0"/>
              <a:t>(prevent)</a:t>
            </a:r>
          </a:p>
          <a:p>
            <a:pPr marL="228600" lvl="1">
              <a:lnSpc>
                <a:spcPct val="120000"/>
              </a:lnSpc>
              <a:spcBef>
                <a:spcPts val="1000"/>
              </a:spcBef>
            </a:pPr>
            <a:r>
              <a:rPr lang="en-US" sz="2000" dirty="0"/>
              <a:t>Reduce the number of people who experience homelessness </a:t>
            </a:r>
            <a:r>
              <a:rPr lang="en-US" sz="2000" i="1" dirty="0"/>
              <a:t>(rare)</a:t>
            </a:r>
          </a:p>
          <a:p>
            <a:pPr marL="228600" lvl="1">
              <a:lnSpc>
                <a:spcPct val="120000"/>
              </a:lnSpc>
              <a:spcBef>
                <a:spcPts val="1000"/>
              </a:spcBef>
            </a:pPr>
            <a:r>
              <a:rPr lang="en-US" sz="2000" dirty="0"/>
              <a:t>Reduce the length of time people experience homelessness </a:t>
            </a:r>
            <a:r>
              <a:rPr lang="en-US" sz="2000" i="1" dirty="0"/>
              <a:t>(brief)</a:t>
            </a:r>
          </a:p>
          <a:p>
            <a:pPr marL="228600" lvl="1">
              <a:lnSpc>
                <a:spcPct val="120000"/>
              </a:lnSpc>
              <a:spcBef>
                <a:spcPts val="1000"/>
              </a:spcBef>
            </a:pPr>
            <a:r>
              <a:rPr lang="en-US" sz="2000" dirty="0"/>
              <a:t>Reduce the number of people who return to homelessness </a:t>
            </a:r>
            <a:r>
              <a:rPr lang="en-US" sz="2000" i="1" dirty="0"/>
              <a:t>(one-time)</a:t>
            </a:r>
          </a:p>
          <a:p>
            <a:pPr marL="228600" lvl="1">
              <a:lnSpc>
                <a:spcPct val="120000"/>
              </a:lnSpc>
              <a:spcBef>
                <a:spcPts val="1000"/>
              </a:spcBef>
            </a:pPr>
            <a:r>
              <a:rPr lang="en-US" sz="2000" dirty="0"/>
              <a:t>Increase</a:t>
            </a:r>
            <a:r>
              <a:rPr lang="en-US" sz="2000" i="1" dirty="0"/>
              <a:t> </a:t>
            </a:r>
            <a:r>
              <a:rPr lang="en-US" sz="2000" dirty="0"/>
              <a:t>equitable outcomes for households that are disparately impacted by homelessness </a:t>
            </a:r>
            <a:r>
              <a:rPr lang="en-US" sz="2000" i="1" dirty="0"/>
              <a:t>(equity)</a:t>
            </a:r>
          </a:p>
        </p:txBody>
      </p:sp>
      <p:sp>
        <p:nvSpPr>
          <p:cNvPr id="4" name="Date Placeholder 3"/>
          <p:cNvSpPr>
            <a:spLocks noGrp="1"/>
          </p:cNvSpPr>
          <p:nvPr>
            <p:ph type="dt" sz="half" idx="10"/>
          </p:nvPr>
        </p:nvSpPr>
        <p:spPr/>
        <p:txBody>
          <a:bodyPr/>
          <a:lstStyle/>
          <a:p>
            <a:fld id="{1934C8B5-E2C8-43DC-AC8F-F46DED8B061D}" type="datetime1">
              <a:rPr lang="en-US" smtClean="0"/>
              <a:t>11/4/2020</a:t>
            </a:fld>
            <a:endParaRPr lang="en-US" dirty="0"/>
          </a:p>
        </p:txBody>
      </p:sp>
      <p:sp>
        <p:nvSpPr>
          <p:cNvPr id="5" name="Footer Placeholder 4"/>
          <p:cNvSpPr>
            <a:spLocks noGrp="1"/>
          </p:cNvSpPr>
          <p:nvPr>
            <p:ph type="ftr" sz="quarter" idx="3"/>
          </p:nvPr>
        </p:nvSpPr>
        <p:spPr/>
        <p:txBody>
          <a:bodyPr/>
          <a:lstStyle/>
          <a:p>
            <a:r>
              <a:rPr lang="en-US" dirty="0"/>
              <a:t>Minnesota Housing | mnhousing.gov</a:t>
            </a:r>
          </a:p>
        </p:txBody>
      </p:sp>
      <p:sp>
        <p:nvSpPr>
          <p:cNvPr id="6" name="Slide Number Placeholder 5"/>
          <p:cNvSpPr>
            <a:spLocks noGrp="1"/>
          </p:cNvSpPr>
          <p:nvPr>
            <p:ph type="sldNum" sz="quarter" idx="12"/>
          </p:nvPr>
        </p:nvSpPr>
        <p:spPr/>
        <p:txBody>
          <a:bodyPr/>
          <a:lstStyle/>
          <a:p>
            <a:fld id="{48F63A3B-78C7-47BE-AE5E-E10140E04643}" type="slidenum">
              <a:rPr lang="en-US" smtClean="0"/>
              <a:t>7</a:t>
            </a:fld>
            <a:endParaRPr lang="en-US" dirty="0"/>
          </a:p>
        </p:txBody>
      </p:sp>
    </p:spTree>
    <p:extLst>
      <p:ext uri="{BB962C8B-B14F-4D97-AF65-F5344CB8AC3E}">
        <p14:creationId xmlns:p14="http://schemas.microsoft.com/office/powerpoint/2010/main" val="363717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FHPAP Eligible Recipients</a:t>
            </a:r>
          </a:p>
        </p:txBody>
      </p:sp>
      <p:sp>
        <p:nvSpPr>
          <p:cNvPr id="3" name="Content Placeholder 2"/>
          <p:cNvSpPr>
            <a:spLocks noGrp="1"/>
          </p:cNvSpPr>
          <p:nvPr>
            <p:ph idx="1"/>
          </p:nvPr>
        </p:nvSpPr>
        <p:spPr>
          <a:xfrm>
            <a:off x="628650" y="1716295"/>
            <a:ext cx="7886700" cy="4351338"/>
          </a:xfrm>
        </p:spPr>
        <p:txBody>
          <a:bodyPr>
            <a:normAutofit/>
          </a:bodyPr>
          <a:lstStyle/>
          <a:p>
            <a:pPr lvl="0"/>
            <a:r>
              <a:rPr lang="en-US" sz="2400" dirty="0"/>
              <a:t>Household income must be at or below 200% of federal poverty guidelines</a:t>
            </a:r>
          </a:p>
          <a:p>
            <a:pPr lvl="0"/>
            <a:r>
              <a:rPr lang="en-US" sz="2400" dirty="0"/>
              <a:t>Minnesota resident or a household otherwise approved by Minnesota Housing</a:t>
            </a:r>
          </a:p>
          <a:p>
            <a:pPr lvl="0"/>
            <a:r>
              <a:rPr lang="en-US" sz="2400" dirty="0"/>
              <a:t>Be homeless or at imminent risk of homelessness and in need of services and/or financial assistance due to a housing crisis</a:t>
            </a:r>
          </a:p>
          <a:p>
            <a:endParaRPr lang="en-US" sz="2400" dirty="0"/>
          </a:p>
          <a:p>
            <a:endParaRPr lang="en-US" sz="2400" dirty="0"/>
          </a:p>
          <a:p>
            <a:endParaRPr lang="en-US" sz="2400" dirty="0"/>
          </a:p>
          <a:p>
            <a:endParaRPr lang="en-US" sz="2400" dirty="0"/>
          </a:p>
          <a:p>
            <a:endParaRPr lang="en-US" sz="2400" dirty="0"/>
          </a:p>
        </p:txBody>
      </p:sp>
      <p:sp>
        <p:nvSpPr>
          <p:cNvPr id="4" name="Date Placeholder 3"/>
          <p:cNvSpPr>
            <a:spLocks noGrp="1"/>
          </p:cNvSpPr>
          <p:nvPr>
            <p:ph type="dt" sz="half" idx="10"/>
          </p:nvPr>
        </p:nvSpPr>
        <p:spPr/>
        <p:txBody>
          <a:bodyPr/>
          <a:lstStyle/>
          <a:p>
            <a:fld id="{4B53BC1A-8EBA-4738-A29C-F236EC105C0B}" type="datetime1">
              <a:rPr lang="en-US" smtClean="0"/>
              <a:t>11/4/2020</a:t>
            </a:fld>
            <a:endParaRPr lang="en-US" dirty="0"/>
          </a:p>
        </p:txBody>
      </p:sp>
      <p:sp>
        <p:nvSpPr>
          <p:cNvPr id="5" name="Footer Placeholder 4"/>
          <p:cNvSpPr>
            <a:spLocks noGrp="1"/>
          </p:cNvSpPr>
          <p:nvPr>
            <p:ph type="ftr" sz="quarter" idx="3"/>
          </p:nvPr>
        </p:nvSpPr>
        <p:spPr/>
        <p:txBody>
          <a:bodyPr/>
          <a:lstStyle/>
          <a:p>
            <a:r>
              <a:rPr lang="en-US" dirty="0"/>
              <a:t>Minnesota Housing | mnhousing.gov</a:t>
            </a:r>
          </a:p>
        </p:txBody>
      </p:sp>
      <p:sp>
        <p:nvSpPr>
          <p:cNvPr id="6" name="Slide Number Placeholder 5"/>
          <p:cNvSpPr>
            <a:spLocks noGrp="1"/>
          </p:cNvSpPr>
          <p:nvPr>
            <p:ph type="sldNum" sz="quarter" idx="12"/>
          </p:nvPr>
        </p:nvSpPr>
        <p:spPr/>
        <p:txBody>
          <a:bodyPr/>
          <a:lstStyle/>
          <a:p>
            <a:fld id="{48F63A3B-78C7-47BE-AE5E-E10140E04643}" type="slidenum">
              <a:rPr lang="en-US" smtClean="0"/>
              <a:t>8</a:t>
            </a:fld>
            <a:endParaRPr lang="en-US" dirty="0"/>
          </a:p>
        </p:txBody>
      </p:sp>
    </p:spTree>
    <p:extLst>
      <p:ext uri="{BB962C8B-B14F-4D97-AF65-F5344CB8AC3E}">
        <p14:creationId xmlns:p14="http://schemas.microsoft.com/office/powerpoint/2010/main" val="2260922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FHPAP Eligible Expenses</a:t>
            </a:r>
          </a:p>
        </p:txBody>
      </p:sp>
      <p:sp>
        <p:nvSpPr>
          <p:cNvPr id="3" name="Content Placeholder 2"/>
          <p:cNvSpPr>
            <a:spLocks noGrp="1"/>
          </p:cNvSpPr>
          <p:nvPr>
            <p:ph idx="1"/>
          </p:nvPr>
        </p:nvSpPr>
        <p:spPr/>
        <p:txBody>
          <a:bodyPr>
            <a:normAutofit/>
          </a:bodyPr>
          <a:lstStyle/>
          <a:p>
            <a:pPr marL="102" lvl="1" indent="0">
              <a:buNone/>
            </a:pPr>
            <a:r>
              <a:rPr lang="en-US" sz="2400" dirty="0"/>
              <a:t>Administration</a:t>
            </a:r>
          </a:p>
          <a:p>
            <a:pPr marL="102" lvl="1" indent="0">
              <a:buNone/>
            </a:pPr>
            <a:r>
              <a:rPr lang="en-US" sz="2400" dirty="0"/>
              <a:t>Support Services</a:t>
            </a:r>
          </a:p>
          <a:p>
            <a:pPr marL="102" lvl="1" indent="0">
              <a:buNone/>
            </a:pPr>
            <a:r>
              <a:rPr lang="en-US" sz="2400" dirty="0"/>
              <a:t>Direct Assistance</a:t>
            </a:r>
          </a:p>
          <a:p>
            <a:pPr marL="343002" lvl="1" indent="-342900"/>
            <a:r>
              <a:rPr lang="en-US" sz="2400" dirty="0"/>
              <a:t>Rental deposit</a:t>
            </a:r>
          </a:p>
          <a:p>
            <a:pPr marL="343002" lvl="1" indent="-342900"/>
            <a:r>
              <a:rPr lang="en-US" sz="2400" dirty="0"/>
              <a:t>Rent payment</a:t>
            </a:r>
          </a:p>
          <a:p>
            <a:pPr marL="343002" lvl="1" indent="-342900"/>
            <a:r>
              <a:rPr lang="en-US" sz="2400" dirty="0"/>
              <a:t>Utilities (including past due)</a:t>
            </a:r>
          </a:p>
          <a:p>
            <a:pPr marL="343002" lvl="1" indent="-342900"/>
            <a:r>
              <a:rPr lang="en-US" sz="2400" dirty="0"/>
              <a:t>Transportation or other costs</a:t>
            </a:r>
          </a:p>
        </p:txBody>
      </p:sp>
      <p:sp>
        <p:nvSpPr>
          <p:cNvPr id="4" name="Date Placeholder 3"/>
          <p:cNvSpPr>
            <a:spLocks noGrp="1"/>
          </p:cNvSpPr>
          <p:nvPr>
            <p:ph type="dt" sz="half" idx="10"/>
          </p:nvPr>
        </p:nvSpPr>
        <p:spPr/>
        <p:txBody>
          <a:bodyPr/>
          <a:lstStyle/>
          <a:p>
            <a:fld id="{2531453D-0637-43DE-96EB-622EAB5AACD9}" type="datetime1">
              <a:rPr lang="en-US" smtClean="0"/>
              <a:t>11/4/2020</a:t>
            </a:fld>
            <a:endParaRPr lang="en-US" dirty="0"/>
          </a:p>
        </p:txBody>
      </p:sp>
      <p:sp>
        <p:nvSpPr>
          <p:cNvPr id="5" name="Footer Placeholder 4"/>
          <p:cNvSpPr>
            <a:spLocks noGrp="1"/>
          </p:cNvSpPr>
          <p:nvPr>
            <p:ph type="ftr" sz="quarter" idx="3"/>
          </p:nvPr>
        </p:nvSpPr>
        <p:spPr/>
        <p:txBody>
          <a:bodyPr/>
          <a:lstStyle/>
          <a:p>
            <a:r>
              <a:rPr lang="en-US" dirty="0"/>
              <a:t>Minnesota Housing | mnhousing.gov</a:t>
            </a:r>
          </a:p>
        </p:txBody>
      </p:sp>
      <p:sp>
        <p:nvSpPr>
          <p:cNvPr id="6" name="Slide Number Placeholder 5"/>
          <p:cNvSpPr>
            <a:spLocks noGrp="1"/>
          </p:cNvSpPr>
          <p:nvPr>
            <p:ph type="sldNum" sz="quarter" idx="12"/>
          </p:nvPr>
        </p:nvSpPr>
        <p:spPr/>
        <p:txBody>
          <a:bodyPr/>
          <a:lstStyle/>
          <a:p>
            <a:fld id="{48F63A3B-78C7-47BE-AE5E-E10140E04643}" type="slidenum">
              <a:rPr lang="en-US" smtClean="0"/>
              <a:t>9</a:t>
            </a:fld>
            <a:endParaRPr lang="en-US" dirty="0"/>
          </a:p>
        </p:txBody>
      </p:sp>
    </p:spTree>
    <p:extLst>
      <p:ext uri="{BB962C8B-B14F-4D97-AF65-F5344CB8AC3E}">
        <p14:creationId xmlns:p14="http://schemas.microsoft.com/office/powerpoint/2010/main" val="815000871"/>
      </p:ext>
    </p:extLst>
  </p:cSld>
  <p:clrMapOvr>
    <a:masterClrMapping/>
  </p:clrMapOvr>
</p:sld>
</file>

<file path=ppt/theme/theme1.xml><?xml version="1.0" encoding="utf-8"?>
<a:theme xmlns:a="http://schemas.openxmlformats.org/drawingml/2006/main" name="PowerPoint Template">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N.IT" id="{43004C98-5B53-4D58-92B4-D334E886AB92}" vid="{BCC84AB3-760B-4B29-9458-5FA6845EC3C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4842</TotalTime>
  <Words>2875</Words>
  <Application>Microsoft Office PowerPoint</Application>
  <PresentationFormat>On-screen Show (4:3)</PresentationFormat>
  <Paragraphs>404</Paragraphs>
  <Slides>41</Slides>
  <Notes>33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Calibri</vt:lpstr>
      <vt:lpstr>Symbol</vt:lpstr>
      <vt:lpstr>PowerPoint Template</vt:lpstr>
      <vt:lpstr>Minnesota Housing Grant Programs</vt:lpstr>
      <vt:lpstr>Our Mission</vt:lpstr>
      <vt:lpstr>Grant Programs Overview</vt:lpstr>
      <vt:lpstr>Polls</vt:lpstr>
      <vt:lpstr>Family Homelessness Prevention and  Assistance Program (FHPAP) Overview</vt:lpstr>
      <vt:lpstr>FHPAP Overview</vt:lpstr>
      <vt:lpstr>FHPAP Outcomes</vt:lpstr>
      <vt:lpstr>FHPAP Eligible Recipients</vt:lpstr>
      <vt:lpstr>FHPAP Eligible Expenses</vt:lpstr>
      <vt:lpstr>Website</vt:lpstr>
      <vt:lpstr>Questions?</vt:lpstr>
      <vt:lpstr>Rental Assistance Programs Overview</vt:lpstr>
      <vt:lpstr>Bridges Overview</vt:lpstr>
      <vt:lpstr>Bridges Overview (continued)</vt:lpstr>
      <vt:lpstr>Bridges Eligible Recipients</vt:lpstr>
      <vt:lpstr>Bridges Priority Populations</vt:lpstr>
      <vt:lpstr>Regional Treatment Center (RTC)  Referral Sources </vt:lpstr>
      <vt:lpstr>Eligible Uses  </vt:lpstr>
      <vt:lpstr>Program Expectations </vt:lpstr>
      <vt:lpstr>More info on Bridges</vt:lpstr>
      <vt:lpstr>Housing Trust Fund (HTF) Overview</vt:lpstr>
      <vt:lpstr>Housing Trust Fund (HTF) Overview</vt:lpstr>
      <vt:lpstr>HTF Eligible Recipients</vt:lpstr>
      <vt:lpstr>HTF Direct Assistance</vt:lpstr>
      <vt:lpstr>More info on HTF</vt:lpstr>
      <vt:lpstr>Questions?</vt:lpstr>
      <vt:lpstr>Homework Starts with Home</vt:lpstr>
      <vt:lpstr>Purpose of this funding opportunity</vt:lpstr>
      <vt:lpstr>HSWH Overview</vt:lpstr>
      <vt:lpstr>Intended Outcomes</vt:lpstr>
      <vt:lpstr>Key Roles</vt:lpstr>
      <vt:lpstr>HSWH Recipients</vt:lpstr>
      <vt:lpstr>HSWH Direct Assistance</vt:lpstr>
      <vt:lpstr>Current Service Areas</vt:lpstr>
      <vt:lpstr>More info on HSWH</vt:lpstr>
      <vt:lpstr>Questions?</vt:lpstr>
      <vt:lpstr>Future Funding Focus</vt:lpstr>
      <vt:lpstr>Poll</vt:lpstr>
      <vt:lpstr>Poll</vt:lpstr>
      <vt:lpstr>Poll</vt:lpstr>
      <vt:lpstr>Thank You!</vt:lpstr>
    </vt:vector>
  </TitlesOfParts>
  <Company>Minnesota Housing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Homework Starts with Home</dc:title>
  <dc:creator>Elias, Diane</dc:creator>
  <cp:lastModifiedBy>Menne, Erin (MHFA)</cp:lastModifiedBy>
  <cp:revision>405</cp:revision>
  <dcterms:created xsi:type="dcterms:W3CDTF">2019-12-03T17:50:31Z</dcterms:created>
  <dcterms:modified xsi:type="dcterms:W3CDTF">2020-11-04T14:51:10Z</dcterms:modified>
</cp:coreProperties>
</file>