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269" r:id="rId7"/>
    <p:sldId id="274" r:id="rId8"/>
    <p:sldId id="259" r:id="rId9"/>
    <p:sldId id="258" r:id="rId10"/>
    <p:sldId id="272" r:id="rId11"/>
    <p:sldId id="261" r:id="rId12"/>
    <p:sldId id="263" r:id="rId13"/>
    <p:sldId id="260" r:id="rId14"/>
    <p:sldId id="262" r:id="rId15"/>
    <p:sldId id="271" r:id="rId16"/>
    <p:sldId id="275" r:id="rId17"/>
    <p:sldId id="264" r:id="rId18"/>
    <p:sldId id="277" r:id="rId19"/>
    <p:sldId id="27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107F91-4121-41F2-AC85-033320E649BD}" v="14" dt="2020-10-29T17:53:32.8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" userId="7978d36c-0b99-41d5-8d63-f7396e7cbf57" providerId="ADAL" clId="{8F107F91-4121-41F2-AC85-033320E649BD}"/>
    <pc:docChg chg="undo redo custSel addSld delSld modSld sldOrd">
      <pc:chgData name="Emily" userId="7978d36c-0b99-41d5-8d63-f7396e7cbf57" providerId="ADAL" clId="{8F107F91-4121-41F2-AC85-033320E649BD}" dt="2020-10-29T17:53:32.889" v="239" actId="22"/>
      <pc:docMkLst>
        <pc:docMk/>
      </pc:docMkLst>
      <pc:sldChg chg="modNotesTx">
        <pc:chgData name="Emily" userId="7978d36c-0b99-41d5-8d63-f7396e7cbf57" providerId="ADAL" clId="{8F107F91-4121-41F2-AC85-033320E649BD}" dt="2020-10-27T16:07:50.371" v="0" actId="20577"/>
        <pc:sldMkLst>
          <pc:docMk/>
          <pc:sldMk cId="2956751631" sldId="256"/>
        </pc:sldMkLst>
      </pc:sldChg>
      <pc:sldChg chg="modSp mod modNotesTx">
        <pc:chgData name="Emily" userId="7978d36c-0b99-41d5-8d63-f7396e7cbf57" providerId="ADAL" clId="{8F107F91-4121-41F2-AC85-033320E649BD}" dt="2020-10-27T16:19:41.990" v="226" actId="403"/>
        <pc:sldMkLst>
          <pc:docMk/>
          <pc:sldMk cId="2547399572" sldId="257"/>
        </pc:sldMkLst>
        <pc:spChg chg="mod">
          <ac:chgData name="Emily" userId="7978d36c-0b99-41d5-8d63-f7396e7cbf57" providerId="ADAL" clId="{8F107F91-4121-41F2-AC85-033320E649BD}" dt="2020-10-27T16:19:41.990" v="226" actId="403"/>
          <ac:spMkLst>
            <pc:docMk/>
            <pc:sldMk cId="2547399572" sldId="257"/>
            <ac:spMk id="3" creationId="{5D9B4AB3-B989-4D13-9FB1-A206371540B2}"/>
          </ac:spMkLst>
        </pc:spChg>
      </pc:sldChg>
      <pc:sldChg chg="modNotesTx">
        <pc:chgData name="Emily" userId="7978d36c-0b99-41d5-8d63-f7396e7cbf57" providerId="ADAL" clId="{8F107F91-4121-41F2-AC85-033320E649BD}" dt="2020-10-27T16:08:01.614" v="5" actId="20577"/>
        <pc:sldMkLst>
          <pc:docMk/>
          <pc:sldMk cId="3556459222" sldId="258"/>
        </pc:sldMkLst>
      </pc:sldChg>
      <pc:sldChg chg="modSp mod modNotesTx">
        <pc:chgData name="Emily" userId="7978d36c-0b99-41d5-8d63-f7396e7cbf57" providerId="ADAL" clId="{8F107F91-4121-41F2-AC85-033320E649BD}" dt="2020-10-27T16:09:53.144" v="21" actId="20577"/>
        <pc:sldMkLst>
          <pc:docMk/>
          <pc:sldMk cId="1495907257" sldId="259"/>
        </pc:sldMkLst>
        <pc:spChg chg="mod">
          <ac:chgData name="Emily" userId="7978d36c-0b99-41d5-8d63-f7396e7cbf57" providerId="ADAL" clId="{8F107F91-4121-41F2-AC85-033320E649BD}" dt="2020-10-27T16:09:53.144" v="21" actId="20577"/>
          <ac:spMkLst>
            <pc:docMk/>
            <pc:sldMk cId="1495907257" sldId="259"/>
            <ac:spMk id="3" creationId="{F520196B-D9EE-4DF2-B721-4791A66A6D7A}"/>
          </ac:spMkLst>
        </pc:spChg>
      </pc:sldChg>
      <pc:sldChg chg="addSp delSp mod modNotesTx">
        <pc:chgData name="Emily" userId="7978d36c-0b99-41d5-8d63-f7396e7cbf57" providerId="ADAL" clId="{8F107F91-4121-41F2-AC85-033320E649BD}" dt="2020-10-29T17:53:01.708" v="234" actId="22"/>
        <pc:sldMkLst>
          <pc:docMk/>
          <pc:sldMk cId="3703504597" sldId="260"/>
        </pc:sldMkLst>
        <pc:picChg chg="add">
          <ac:chgData name="Emily" userId="7978d36c-0b99-41d5-8d63-f7396e7cbf57" providerId="ADAL" clId="{8F107F91-4121-41F2-AC85-033320E649BD}" dt="2020-10-29T17:53:01.708" v="234" actId="22"/>
          <ac:picMkLst>
            <pc:docMk/>
            <pc:sldMk cId="3703504597" sldId="260"/>
            <ac:picMk id="3" creationId="{62087304-4F19-4651-A598-83E734EBD017}"/>
          </ac:picMkLst>
        </pc:picChg>
        <pc:picChg chg="del">
          <ac:chgData name="Emily" userId="7978d36c-0b99-41d5-8d63-f7396e7cbf57" providerId="ADAL" clId="{8F107F91-4121-41F2-AC85-033320E649BD}" dt="2020-10-29T17:53:01.310" v="233" actId="478"/>
          <ac:picMkLst>
            <pc:docMk/>
            <pc:sldMk cId="3703504597" sldId="260"/>
            <ac:picMk id="6" creationId="{4A117261-1702-4746-AA64-3453E1307FC4}"/>
          </ac:picMkLst>
        </pc:picChg>
      </pc:sldChg>
      <pc:sldChg chg="addSp delSp mod modNotesTx">
        <pc:chgData name="Emily" userId="7978d36c-0b99-41d5-8d63-f7396e7cbf57" providerId="ADAL" clId="{8F107F91-4121-41F2-AC85-033320E649BD}" dt="2020-10-29T17:52:38.630" v="230" actId="22"/>
        <pc:sldMkLst>
          <pc:docMk/>
          <pc:sldMk cId="3417882867" sldId="261"/>
        </pc:sldMkLst>
        <pc:picChg chg="del">
          <ac:chgData name="Emily" userId="7978d36c-0b99-41d5-8d63-f7396e7cbf57" providerId="ADAL" clId="{8F107F91-4121-41F2-AC85-033320E649BD}" dt="2020-10-29T17:52:38.290" v="229" actId="478"/>
          <ac:picMkLst>
            <pc:docMk/>
            <pc:sldMk cId="3417882867" sldId="261"/>
            <ac:picMk id="3" creationId="{D3B462FB-7FB4-46EA-A3FC-B92A13D4321C}"/>
          </ac:picMkLst>
        </pc:picChg>
        <pc:picChg chg="add">
          <ac:chgData name="Emily" userId="7978d36c-0b99-41d5-8d63-f7396e7cbf57" providerId="ADAL" clId="{8F107F91-4121-41F2-AC85-033320E649BD}" dt="2020-10-29T17:52:38.630" v="230" actId="22"/>
          <ac:picMkLst>
            <pc:docMk/>
            <pc:sldMk cId="3417882867" sldId="261"/>
            <ac:picMk id="5" creationId="{ECA39532-384D-45B7-8215-6CC1F79EFA3E}"/>
          </ac:picMkLst>
        </pc:picChg>
      </pc:sldChg>
      <pc:sldChg chg="addSp delSp mod modNotesTx">
        <pc:chgData name="Emily" userId="7978d36c-0b99-41d5-8d63-f7396e7cbf57" providerId="ADAL" clId="{8F107F91-4121-41F2-AC85-033320E649BD}" dt="2020-10-29T17:53:11.587" v="236" actId="22"/>
        <pc:sldMkLst>
          <pc:docMk/>
          <pc:sldMk cId="2864870831" sldId="262"/>
        </pc:sldMkLst>
        <pc:picChg chg="add">
          <ac:chgData name="Emily" userId="7978d36c-0b99-41d5-8d63-f7396e7cbf57" providerId="ADAL" clId="{8F107F91-4121-41F2-AC85-033320E649BD}" dt="2020-10-29T17:53:11.587" v="236" actId="22"/>
          <ac:picMkLst>
            <pc:docMk/>
            <pc:sldMk cId="2864870831" sldId="262"/>
            <ac:picMk id="3" creationId="{E323D3AB-6301-4585-9D02-42F0304EDADF}"/>
          </ac:picMkLst>
        </pc:picChg>
        <pc:picChg chg="del">
          <ac:chgData name="Emily" userId="7978d36c-0b99-41d5-8d63-f7396e7cbf57" providerId="ADAL" clId="{8F107F91-4121-41F2-AC85-033320E649BD}" dt="2020-10-29T17:53:06.262" v="235" actId="478"/>
          <ac:picMkLst>
            <pc:docMk/>
            <pc:sldMk cId="2864870831" sldId="262"/>
            <ac:picMk id="4" creationId="{18665A5E-6D40-47EB-9E42-CB29F77F7212}"/>
          </ac:picMkLst>
        </pc:picChg>
      </pc:sldChg>
      <pc:sldChg chg="addSp delSp mod modNotesTx">
        <pc:chgData name="Emily" userId="7978d36c-0b99-41d5-8d63-f7396e7cbf57" providerId="ADAL" clId="{8F107F91-4121-41F2-AC85-033320E649BD}" dt="2020-10-29T17:52:49.635" v="232" actId="22"/>
        <pc:sldMkLst>
          <pc:docMk/>
          <pc:sldMk cId="463595443" sldId="263"/>
        </pc:sldMkLst>
        <pc:picChg chg="del">
          <ac:chgData name="Emily" userId="7978d36c-0b99-41d5-8d63-f7396e7cbf57" providerId="ADAL" clId="{8F107F91-4121-41F2-AC85-033320E649BD}" dt="2020-10-29T17:52:49.305" v="231" actId="478"/>
          <ac:picMkLst>
            <pc:docMk/>
            <pc:sldMk cId="463595443" sldId="263"/>
            <ac:picMk id="3" creationId="{77596182-B046-49E7-A0DA-AAACCF8A8114}"/>
          </ac:picMkLst>
        </pc:picChg>
        <pc:picChg chg="add">
          <ac:chgData name="Emily" userId="7978d36c-0b99-41d5-8d63-f7396e7cbf57" providerId="ADAL" clId="{8F107F91-4121-41F2-AC85-033320E649BD}" dt="2020-10-29T17:52:49.635" v="232" actId="22"/>
          <ac:picMkLst>
            <pc:docMk/>
            <pc:sldMk cId="463595443" sldId="263"/>
            <ac:picMk id="4" creationId="{6AEF5A88-D7A6-42E9-8902-BB08DAD7E93C}"/>
          </ac:picMkLst>
        </pc:picChg>
      </pc:sldChg>
      <pc:sldChg chg="addSp delSp mod modNotesTx">
        <pc:chgData name="Emily" userId="7978d36c-0b99-41d5-8d63-f7396e7cbf57" providerId="ADAL" clId="{8F107F91-4121-41F2-AC85-033320E649BD}" dt="2020-10-29T17:53:32.889" v="239" actId="22"/>
        <pc:sldMkLst>
          <pc:docMk/>
          <pc:sldMk cId="2311235385" sldId="264"/>
        </pc:sldMkLst>
        <pc:picChg chg="add">
          <ac:chgData name="Emily" userId="7978d36c-0b99-41d5-8d63-f7396e7cbf57" providerId="ADAL" clId="{8F107F91-4121-41F2-AC85-033320E649BD}" dt="2020-10-29T17:53:32.889" v="239" actId="22"/>
          <ac:picMkLst>
            <pc:docMk/>
            <pc:sldMk cId="2311235385" sldId="264"/>
            <ac:picMk id="3" creationId="{53A6C061-1362-4F73-9503-767FE9EE765C}"/>
          </ac:picMkLst>
        </pc:picChg>
        <pc:picChg chg="del">
          <ac:chgData name="Emily" userId="7978d36c-0b99-41d5-8d63-f7396e7cbf57" providerId="ADAL" clId="{8F107F91-4121-41F2-AC85-033320E649BD}" dt="2020-10-29T17:53:16.504" v="237" actId="478"/>
          <ac:picMkLst>
            <pc:docMk/>
            <pc:sldMk cId="2311235385" sldId="264"/>
            <ac:picMk id="4" creationId="{AC865BD9-D290-4B88-8320-3244979CEF4C}"/>
          </ac:picMkLst>
        </pc:picChg>
        <pc:picChg chg="add">
          <ac:chgData name="Emily" userId="7978d36c-0b99-41d5-8d63-f7396e7cbf57" providerId="ADAL" clId="{8F107F91-4121-41F2-AC85-033320E649BD}" dt="2020-10-29T17:53:32.889" v="239" actId="22"/>
          <ac:picMkLst>
            <pc:docMk/>
            <pc:sldMk cId="2311235385" sldId="264"/>
            <ac:picMk id="5" creationId="{7EC3A57F-DA01-4213-B857-5C4F39F6844A}"/>
          </ac:picMkLst>
        </pc:picChg>
        <pc:picChg chg="del">
          <ac:chgData name="Emily" userId="7978d36c-0b99-41d5-8d63-f7396e7cbf57" providerId="ADAL" clId="{8F107F91-4121-41F2-AC85-033320E649BD}" dt="2020-10-29T17:53:17.072" v="238" actId="478"/>
          <ac:picMkLst>
            <pc:docMk/>
            <pc:sldMk cId="2311235385" sldId="264"/>
            <ac:picMk id="6" creationId="{2C58BBC8-9E53-406A-B82A-8E67812B3946}"/>
          </ac:picMkLst>
        </pc:picChg>
        <pc:picChg chg="add">
          <ac:chgData name="Emily" userId="7978d36c-0b99-41d5-8d63-f7396e7cbf57" providerId="ADAL" clId="{8F107F91-4121-41F2-AC85-033320E649BD}" dt="2020-10-29T17:53:32.889" v="239" actId="22"/>
          <ac:picMkLst>
            <pc:docMk/>
            <pc:sldMk cId="2311235385" sldId="264"/>
            <ac:picMk id="9" creationId="{CE2386E7-180D-4F18-9D52-D528E735C863}"/>
          </ac:picMkLst>
        </pc:picChg>
      </pc:sldChg>
      <pc:sldChg chg="modNotesTx">
        <pc:chgData name="Emily" userId="7978d36c-0b99-41d5-8d63-f7396e7cbf57" providerId="ADAL" clId="{8F107F91-4121-41F2-AC85-033320E649BD}" dt="2020-10-27T16:07:53.098" v="2" actId="20577"/>
        <pc:sldMkLst>
          <pc:docMk/>
          <pc:sldMk cId="2198616842" sldId="269"/>
        </pc:sldMkLst>
      </pc:sldChg>
      <pc:sldChg chg="modSp mod modNotesTx">
        <pc:chgData name="Emily" userId="7978d36c-0b99-41d5-8d63-f7396e7cbf57" providerId="ADAL" clId="{8F107F91-4121-41F2-AC85-033320E649BD}" dt="2020-10-27T16:09:33.581" v="18" actId="20577"/>
        <pc:sldMkLst>
          <pc:docMk/>
          <pc:sldMk cId="4205187208" sldId="272"/>
        </pc:sldMkLst>
        <pc:spChg chg="mod">
          <ac:chgData name="Emily" userId="7978d36c-0b99-41d5-8d63-f7396e7cbf57" providerId="ADAL" clId="{8F107F91-4121-41F2-AC85-033320E649BD}" dt="2020-10-27T16:09:33.581" v="18" actId="20577"/>
          <ac:spMkLst>
            <pc:docMk/>
            <pc:sldMk cId="4205187208" sldId="272"/>
            <ac:spMk id="4" creationId="{CF580EDE-E7EB-4F4C-B70A-EC3D16C3E3BC}"/>
          </ac:spMkLst>
        </pc:spChg>
      </pc:sldChg>
      <pc:sldChg chg="modNotesTx">
        <pc:chgData name="Emily" userId="7978d36c-0b99-41d5-8d63-f7396e7cbf57" providerId="ADAL" clId="{8F107F91-4121-41F2-AC85-033320E649BD}" dt="2020-10-27T16:07:54.485" v="3" actId="20577"/>
        <pc:sldMkLst>
          <pc:docMk/>
          <pc:sldMk cId="1137476506" sldId="274"/>
        </pc:sldMkLst>
      </pc:sldChg>
      <pc:sldChg chg="modNotesTx">
        <pc:chgData name="Emily" userId="7978d36c-0b99-41d5-8d63-f7396e7cbf57" providerId="ADAL" clId="{8F107F91-4121-41F2-AC85-033320E649BD}" dt="2020-10-27T16:08:18.453" v="11" actId="20577"/>
        <pc:sldMkLst>
          <pc:docMk/>
          <pc:sldMk cId="145517641" sldId="275"/>
        </pc:sldMkLst>
      </pc:sldChg>
      <pc:sldChg chg="modSp new del mod">
        <pc:chgData name="Emily" userId="7978d36c-0b99-41d5-8d63-f7396e7cbf57" providerId="ADAL" clId="{8F107F91-4121-41F2-AC85-033320E649BD}" dt="2020-10-27T16:18:36.195" v="220" actId="2696"/>
        <pc:sldMkLst>
          <pc:docMk/>
          <pc:sldMk cId="3249752567" sldId="276"/>
        </pc:sldMkLst>
        <pc:spChg chg="mod">
          <ac:chgData name="Emily" userId="7978d36c-0b99-41d5-8d63-f7396e7cbf57" providerId="ADAL" clId="{8F107F91-4121-41F2-AC85-033320E649BD}" dt="2020-10-27T16:17:43.896" v="152" actId="21"/>
          <ac:spMkLst>
            <pc:docMk/>
            <pc:sldMk cId="3249752567" sldId="276"/>
            <ac:spMk id="2" creationId="{2228FAEB-97DF-4C79-B1E2-84A7CA7E153C}"/>
          </ac:spMkLst>
        </pc:spChg>
        <pc:spChg chg="mod">
          <ac:chgData name="Emily" userId="7978d36c-0b99-41d5-8d63-f7396e7cbf57" providerId="ADAL" clId="{8F107F91-4121-41F2-AC85-033320E649BD}" dt="2020-10-27T16:18:27.870" v="218" actId="21"/>
          <ac:spMkLst>
            <pc:docMk/>
            <pc:sldMk cId="3249752567" sldId="276"/>
            <ac:spMk id="3" creationId="{9C0C9994-AEB0-4138-9EE7-EF17DA2C813F}"/>
          </ac:spMkLst>
        </pc:spChg>
      </pc:sldChg>
      <pc:sldChg chg="modSp add mod ord">
        <pc:chgData name="Emily" userId="7978d36c-0b99-41d5-8d63-f7396e7cbf57" providerId="ADAL" clId="{8F107F91-4121-41F2-AC85-033320E649BD}" dt="2020-10-27T16:18:49.185" v="224" actId="20577"/>
        <pc:sldMkLst>
          <pc:docMk/>
          <pc:sldMk cId="1741398268" sldId="277"/>
        </pc:sldMkLst>
        <pc:spChg chg="mod">
          <ac:chgData name="Emily" userId="7978d36c-0b99-41d5-8d63-f7396e7cbf57" providerId="ADAL" clId="{8F107F91-4121-41F2-AC85-033320E649BD}" dt="2020-10-27T16:18:23.269" v="217" actId="20577"/>
          <ac:spMkLst>
            <pc:docMk/>
            <pc:sldMk cId="1741398268" sldId="277"/>
            <ac:spMk id="2" creationId="{811261A8-D983-422C-8B46-BCB27D9A8E47}"/>
          </ac:spMkLst>
        </pc:spChg>
        <pc:spChg chg="mod">
          <ac:chgData name="Emily" userId="7978d36c-0b99-41d5-8d63-f7396e7cbf57" providerId="ADAL" clId="{8F107F91-4121-41F2-AC85-033320E649BD}" dt="2020-10-27T16:18:49.185" v="224" actId="20577"/>
          <ac:spMkLst>
            <pc:docMk/>
            <pc:sldMk cId="1741398268" sldId="277"/>
            <ac:spMk id="3" creationId="{5D9B4AB3-B989-4D13-9FB1-A206371540B2}"/>
          </ac:spMkLst>
        </pc:spChg>
      </pc:sldChg>
      <pc:sldChg chg="modSp add del mod ord">
        <pc:chgData name="Emily" userId="7978d36c-0b99-41d5-8d63-f7396e7cbf57" providerId="ADAL" clId="{8F107F91-4121-41F2-AC85-033320E649BD}" dt="2020-10-27T16:18:06.174" v="167" actId="2696"/>
        <pc:sldMkLst>
          <pc:docMk/>
          <pc:sldMk cId="3856322695" sldId="277"/>
        </pc:sldMkLst>
        <pc:spChg chg="mod">
          <ac:chgData name="Emily" userId="7978d36c-0b99-41d5-8d63-f7396e7cbf57" providerId="ADAL" clId="{8F107F91-4121-41F2-AC85-033320E649BD}" dt="2020-10-27T16:17:54.833" v="166"/>
          <ac:spMkLst>
            <pc:docMk/>
            <pc:sldMk cId="3856322695" sldId="277"/>
            <ac:spMk id="2" creationId="{406C3729-BB10-462E-96A2-1AFADD44B4B2}"/>
          </ac:spMkLst>
        </pc:spChg>
      </pc:sldChg>
      <pc:sldChg chg="add del">
        <pc:chgData name="Emily" userId="7978d36c-0b99-41d5-8d63-f7396e7cbf57" providerId="ADAL" clId="{8F107F91-4121-41F2-AC85-033320E649BD}" dt="2020-10-27T16:33:06.486" v="228" actId="2696"/>
        <pc:sldMkLst>
          <pc:docMk/>
          <pc:sldMk cId="3510527008" sldId="27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521558-903B-4354-B641-9BE42ACDF50E}" type="doc">
      <dgm:prSet loTypeId="urn:microsoft.com/office/officeart/2005/8/layout/venn1" loCatId="relationship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9EFD380-EEA5-4FFF-9672-9EBE5F69CDFC}">
      <dgm:prSet/>
      <dgm:spPr>
        <a:solidFill>
          <a:schemeClr val="accent2">
            <a:alpha val="50000"/>
          </a:schemeClr>
        </a:solidFill>
      </dgm:spPr>
      <dgm:t>
        <a:bodyPr/>
        <a:lstStyle/>
        <a:p>
          <a:pPr algn="ctr"/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Identifiable client data</a:t>
          </a:r>
        </a:p>
      </dgm:t>
    </dgm:pt>
    <dgm:pt modelId="{B58C7ACA-F92C-4D3C-B906-A518B07401AB}" type="parTrans" cxnId="{2D9DC0F6-F582-4B90-BC27-D0DE5FB702E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CB6B77-3B07-45B6-9823-B9208BA9CE43}" type="sibTrans" cxnId="{2D9DC0F6-F582-4B90-BC27-D0DE5FB702E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D7DA71-0E83-42B4-B3F6-E4E89B16A3B7}">
      <dgm:prSet/>
      <dgm:spPr>
        <a:solidFill>
          <a:schemeClr val="accent2">
            <a:alpha val="50000"/>
          </a:schemeClr>
        </a:solidFill>
      </dgm:spPr>
      <dgm:t>
        <a:bodyPr/>
        <a:lstStyle/>
        <a:p>
          <a:pPr algn="l"/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Track a person’s experience in the system</a:t>
          </a:r>
        </a:p>
      </dgm:t>
    </dgm:pt>
    <dgm:pt modelId="{C9A1E1FC-44E2-44F7-A3E9-58B3AC815F8F}" type="parTrans" cxnId="{A86681E6-5D65-405D-9814-60FA090A7844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ABAE9F-721D-4914-9A60-34AA03A18DE3}" type="sibTrans" cxnId="{A86681E6-5D65-405D-9814-60FA090A7844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1F927D-3AAE-496E-A869-A7025D9DFDF5}">
      <dgm:prSet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Transaction data </a:t>
          </a:r>
        </a:p>
      </dgm:t>
    </dgm:pt>
    <dgm:pt modelId="{BA1F1A27-08D5-4162-9F9B-E73887063694}" type="parTrans" cxnId="{71929297-F76E-41A8-99B5-85F5953392E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CF7842-E2D1-423A-83A0-C77B16C6C7B2}" type="sibTrans" cxnId="{71929297-F76E-41A8-99B5-85F5953392E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E6C271-574C-47CA-9C9F-A3349890B039}">
      <dgm:prSet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Monitor the availability and utilization of housing and services</a:t>
          </a:r>
        </a:p>
      </dgm:t>
    </dgm:pt>
    <dgm:pt modelId="{451DDD63-0C3B-4E38-8348-C0499AA20A34}" type="parTrans" cxnId="{31444BB4-050C-4341-979D-A494D49BFFF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DB2CB4-2CAF-45C9-9F40-11BCAE602026}" type="sibTrans" cxnId="{31444BB4-050C-4341-979D-A494D49BFFF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611B34-77D9-46FB-B1EF-B937493FB210}">
      <dgm:prSet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Provider data </a:t>
          </a:r>
        </a:p>
      </dgm:t>
    </dgm:pt>
    <dgm:pt modelId="{9998B206-67F3-4C0C-BE6E-3727EC08254C}" type="parTrans" cxnId="{0D55D477-15B7-4211-A458-FA97A345FC6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E536C0-E911-456F-B99B-6E1983BFD755}" type="sibTrans" cxnId="{0D55D477-15B7-4211-A458-FA97A345FC6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ECAA01-097B-40C8-81DC-2AF053B8E01B}">
      <dgm:prSet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Evaluate effectiveness</a:t>
          </a:r>
        </a:p>
      </dgm:t>
    </dgm:pt>
    <dgm:pt modelId="{1F340A75-44F8-40F2-B71B-482B42E99009}" type="sibTrans" cxnId="{DD57556B-840F-4FF3-80E6-9219EECE1967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3301A9-0497-4B26-8DBB-BFB6E543FE04}" type="parTrans" cxnId="{DD57556B-840F-4FF3-80E6-9219EECE1967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2A2D65-EB2A-4639-864F-D64536707C17}" type="pres">
      <dgm:prSet presAssocID="{11521558-903B-4354-B641-9BE42ACDF50E}" presName="compositeShape" presStyleCnt="0">
        <dgm:presLayoutVars>
          <dgm:chMax val="7"/>
          <dgm:dir/>
          <dgm:resizeHandles val="exact"/>
        </dgm:presLayoutVars>
      </dgm:prSet>
      <dgm:spPr/>
    </dgm:pt>
    <dgm:pt modelId="{75B92830-D138-4D85-8985-91358999DB4A}" type="pres">
      <dgm:prSet presAssocID="{99EFD380-EEA5-4FFF-9672-9EBE5F69CDFC}" presName="circ1" presStyleLbl="vennNode1" presStyleIdx="0" presStyleCnt="3"/>
      <dgm:spPr/>
    </dgm:pt>
    <dgm:pt modelId="{0551A7E4-D548-42C7-91FC-4A9EE9D6A60B}" type="pres">
      <dgm:prSet presAssocID="{99EFD380-EEA5-4FFF-9672-9EBE5F69CDF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F428131-BFA7-49E3-B256-7DFC50C42AD6}" type="pres">
      <dgm:prSet presAssocID="{1D1F927D-3AAE-496E-A869-A7025D9DFDF5}" presName="circ2" presStyleLbl="vennNode1" presStyleIdx="1" presStyleCnt="3"/>
      <dgm:spPr/>
    </dgm:pt>
    <dgm:pt modelId="{7719156F-CD88-4550-9346-5817D7D39FFD}" type="pres">
      <dgm:prSet presAssocID="{1D1F927D-3AAE-496E-A869-A7025D9DFDF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40ED8E5-0A54-4A75-AAEC-95382181B537}" type="pres">
      <dgm:prSet presAssocID="{1E611B34-77D9-46FB-B1EF-B937493FB210}" presName="circ3" presStyleLbl="vennNode1" presStyleIdx="2" presStyleCnt="3"/>
      <dgm:spPr/>
    </dgm:pt>
    <dgm:pt modelId="{A4A62319-75E0-4D08-9CD4-455D7F81644D}" type="pres">
      <dgm:prSet presAssocID="{1E611B34-77D9-46FB-B1EF-B937493FB21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33880E03-3420-450C-B784-6EB224D08739}" type="presOf" srcId="{99EFD380-EEA5-4FFF-9672-9EBE5F69CDFC}" destId="{0551A7E4-D548-42C7-91FC-4A9EE9D6A60B}" srcOrd="1" destOrd="0" presId="urn:microsoft.com/office/officeart/2005/8/layout/venn1"/>
    <dgm:cxn modelId="{F44F960E-1CEC-4BDF-88D4-836AE8CE5601}" type="presOf" srcId="{11521558-903B-4354-B641-9BE42ACDF50E}" destId="{7D2A2D65-EB2A-4639-864F-D64536707C17}" srcOrd="0" destOrd="0" presId="urn:microsoft.com/office/officeart/2005/8/layout/venn1"/>
    <dgm:cxn modelId="{A0CB2E12-8CDA-43FF-A46D-010CB84FD580}" type="presOf" srcId="{1D1F927D-3AAE-496E-A869-A7025D9DFDF5}" destId="{7719156F-CD88-4550-9346-5817D7D39FFD}" srcOrd="1" destOrd="0" presId="urn:microsoft.com/office/officeart/2005/8/layout/venn1"/>
    <dgm:cxn modelId="{41839514-C479-40DD-BB21-7674514CE988}" type="presOf" srcId="{18D7DA71-0E83-42B4-B3F6-E4E89B16A3B7}" destId="{75B92830-D138-4D85-8985-91358999DB4A}" srcOrd="0" destOrd="1" presId="urn:microsoft.com/office/officeart/2005/8/layout/venn1"/>
    <dgm:cxn modelId="{902E941B-F7F0-4A55-98AD-D5143FCAC14A}" type="presOf" srcId="{6DE6C271-574C-47CA-9C9F-A3349890B039}" destId="{EF428131-BFA7-49E3-B256-7DFC50C42AD6}" srcOrd="0" destOrd="1" presId="urn:microsoft.com/office/officeart/2005/8/layout/venn1"/>
    <dgm:cxn modelId="{A5BABF27-9354-4B2A-8AAA-6EFA5FCB987F}" type="presOf" srcId="{46ECAA01-097B-40C8-81DC-2AF053B8E01B}" destId="{A4A62319-75E0-4D08-9CD4-455D7F81644D}" srcOrd="1" destOrd="1" presId="urn:microsoft.com/office/officeart/2005/8/layout/venn1"/>
    <dgm:cxn modelId="{5151895D-1F6C-4588-8FEC-7DF0149D5998}" type="presOf" srcId="{1E611B34-77D9-46FB-B1EF-B937493FB210}" destId="{E40ED8E5-0A54-4A75-AAEC-95382181B537}" srcOrd="0" destOrd="0" presId="urn:microsoft.com/office/officeart/2005/8/layout/venn1"/>
    <dgm:cxn modelId="{464B295E-19E1-46C9-977F-EBC7F4E301D3}" type="presOf" srcId="{6DE6C271-574C-47CA-9C9F-A3349890B039}" destId="{7719156F-CD88-4550-9346-5817D7D39FFD}" srcOrd="1" destOrd="1" presId="urn:microsoft.com/office/officeart/2005/8/layout/venn1"/>
    <dgm:cxn modelId="{DD57556B-840F-4FF3-80E6-9219EECE1967}" srcId="{1E611B34-77D9-46FB-B1EF-B937493FB210}" destId="{46ECAA01-097B-40C8-81DC-2AF053B8E01B}" srcOrd="0" destOrd="0" parTransId="{923301A9-0497-4B26-8DBB-BFB6E543FE04}" sibTransId="{1F340A75-44F8-40F2-B71B-482B42E99009}"/>
    <dgm:cxn modelId="{443DAC76-D2CF-4C0F-8CAE-C7FA307B32A4}" type="presOf" srcId="{18D7DA71-0E83-42B4-B3F6-E4E89B16A3B7}" destId="{0551A7E4-D548-42C7-91FC-4A9EE9D6A60B}" srcOrd="1" destOrd="1" presId="urn:microsoft.com/office/officeart/2005/8/layout/venn1"/>
    <dgm:cxn modelId="{0D55D477-15B7-4211-A458-FA97A345FC60}" srcId="{11521558-903B-4354-B641-9BE42ACDF50E}" destId="{1E611B34-77D9-46FB-B1EF-B937493FB210}" srcOrd="2" destOrd="0" parTransId="{9998B206-67F3-4C0C-BE6E-3727EC08254C}" sibTransId="{53E536C0-E911-456F-B99B-6E1983BFD755}"/>
    <dgm:cxn modelId="{8EBA4B80-1FB0-4F0A-A330-483927389F11}" type="presOf" srcId="{1E611B34-77D9-46FB-B1EF-B937493FB210}" destId="{A4A62319-75E0-4D08-9CD4-455D7F81644D}" srcOrd="1" destOrd="0" presId="urn:microsoft.com/office/officeart/2005/8/layout/venn1"/>
    <dgm:cxn modelId="{11C9ED84-5652-4E93-BEB5-941215C3F1AB}" type="presOf" srcId="{46ECAA01-097B-40C8-81DC-2AF053B8E01B}" destId="{E40ED8E5-0A54-4A75-AAEC-95382181B537}" srcOrd="0" destOrd="1" presId="urn:microsoft.com/office/officeart/2005/8/layout/venn1"/>
    <dgm:cxn modelId="{71929297-F76E-41A8-99B5-85F5953392EB}" srcId="{11521558-903B-4354-B641-9BE42ACDF50E}" destId="{1D1F927D-3AAE-496E-A869-A7025D9DFDF5}" srcOrd="1" destOrd="0" parTransId="{BA1F1A27-08D5-4162-9F9B-E73887063694}" sibTransId="{46CF7842-E2D1-423A-83A0-C77B16C6C7B2}"/>
    <dgm:cxn modelId="{31444BB4-050C-4341-979D-A494D49BFFF2}" srcId="{1D1F927D-3AAE-496E-A869-A7025D9DFDF5}" destId="{6DE6C271-574C-47CA-9C9F-A3349890B039}" srcOrd="0" destOrd="0" parTransId="{451DDD63-0C3B-4E38-8348-C0499AA20A34}" sibTransId="{F0DB2CB4-2CAF-45C9-9F40-11BCAE602026}"/>
    <dgm:cxn modelId="{A86118D9-F450-4545-B4D0-60D3BA303CA7}" type="presOf" srcId="{1D1F927D-3AAE-496E-A869-A7025D9DFDF5}" destId="{EF428131-BFA7-49E3-B256-7DFC50C42AD6}" srcOrd="0" destOrd="0" presId="urn:microsoft.com/office/officeart/2005/8/layout/venn1"/>
    <dgm:cxn modelId="{BA6D3BDE-B2FE-4451-BAAC-856AD7F35485}" type="presOf" srcId="{99EFD380-EEA5-4FFF-9672-9EBE5F69CDFC}" destId="{75B92830-D138-4D85-8985-91358999DB4A}" srcOrd="0" destOrd="0" presId="urn:microsoft.com/office/officeart/2005/8/layout/venn1"/>
    <dgm:cxn modelId="{A86681E6-5D65-405D-9814-60FA090A7844}" srcId="{99EFD380-EEA5-4FFF-9672-9EBE5F69CDFC}" destId="{18D7DA71-0E83-42B4-B3F6-E4E89B16A3B7}" srcOrd="0" destOrd="0" parTransId="{C9A1E1FC-44E2-44F7-A3E9-58B3AC815F8F}" sibTransId="{9CABAE9F-721D-4914-9A60-34AA03A18DE3}"/>
    <dgm:cxn modelId="{2D9DC0F6-F582-4B90-BC27-D0DE5FB702E2}" srcId="{11521558-903B-4354-B641-9BE42ACDF50E}" destId="{99EFD380-EEA5-4FFF-9672-9EBE5F69CDFC}" srcOrd="0" destOrd="0" parTransId="{B58C7ACA-F92C-4D3C-B906-A518B07401AB}" sibTransId="{0CCB6B77-3B07-45B6-9823-B9208BA9CE43}"/>
    <dgm:cxn modelId="{D0CF3642-7D7A-4713-87F0-A4BDCA15329F}" type="presParOf" srcId="{7D2A2D65-EB2A-4639-864F-D64536707C17}" destId="{75B92830-D138-4D85-8985-91358999DB4A}" srcOrd="0" destOrd="0" presId="urn:microsoft.com/office/officeart/2005/8/layout/venn1"/>
    <dgm:cxn modelId="{4872A31E-FD6D-4348-A63B-89A167416BC4}" type="presParOf" srcId="{7D2A2D65-EB2A-4639-864F-D64536707C17}" destId="{0551A7E4-D548-42C7-91FC-4A9EE9D6A60B}" srcOrd="1" destOrd="0" presId="urn:microsoft.com/office/officeart/2005/8/layout/venn1"/>
    <dgm:cxn modelId="{C0CC9645-A4F4-443B-AC97-11D2152E9B45}" type="presParOf" srcId="{7D2A2D65-EB2A-4639-864F-D64536707C17}" destId="{EF428131-BFA7-49E3-B256-7DFC50C42AD6}" srcOrd="2" destOrd="0" presId="urn:microsoft.com/office/officeart/2005/8/layout/venn1"/>
    <dgm:cxn modelId="{CDE9451A-36E5-43F4-B3C0-AECCF9F45F57}" type="presParOf" srcId="{7D2A2D65-EB2A-4639-864F-D64536707C17}" destId="{7719156F-CD88-4550-9346-5817D7D39FFD}" srcOrd="3" destOrd="0" presId="urn:microsoft.com/office/officeart/2005/8/layout/venn1"/>
    <dgm:cxn modelId="{0017460B-C859-4664-9E86-9A645F897F2C}" type="presParOf" srcId="{7D2A2D65-EB2A-4639-864F-D64536707C17}" destId="{E40ED8E5-0A54-4A75-AAEC-95382181B537}" srcOrd="4" destOrd="0" presId="urn:microsoft.com/office/officeart/2005/8/layout/venn1"/>
    <dgm:cxn modelId="{D4FD2347-8DEE-44EE-8F99-4008EFA19C8D}" type="presParOf" srcId="{7D2A2D65-EB2A-4639-864F-D64536707C17}" destId="{A4A62319-75E0-4D08-9CD4-455D7F81644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CC3747-4CD5-4A21-8D0F-2B9B322A2594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E7B03468-086F-4D82-B845-F3FC7D894173}">
      <dgm:prSet phldrT="[Text]" custT="1"/>
      <dgm:spPr>
        <a:ln>
          <a:solidFill>
            <a:srgbClr val="00B050"/>
          </a:solidFill>
        </a:ln>
      </dgm:spPr>
      <dgm:t>
        <a:bodyPr/>
        <a:lstStyle/>
        <a:p>
          <a:r>
            <a:rPr lang="en-US" sz="1800"/>
            <a:t>Homeless Clients Participating in Coordinated Entry</a:t>
          </a:r>
        </a:p>
      </dgm:t>
    </dgm:pt>
    <dgm:pt modelId="{56E13AC0-4A54-490B-A180-5FB7F6DB79BC}" type="parTrans" cxnId="{5D336157-6B3A-419D-AC4A-4E18A91F7DCE}">
      <dgm:prSet/>
      <dgm:spPr/>
      <dgm:t>
        <a:bodyPr/>
        <a:lstStyle/>
        <a:p>
          <a:endParaRPr lang="en-US"/>
        </a:p>
      </dgm:t>
    </dgm:pt>
    <dgm:pt modelId="{FAFEDF3B-AE56-4A04-9A95-3D5CCCA98F25}" type="sibTrans" cxnId="{5D336157-6B3A-419D-AC4A-4E18A91F7DCE}">
      <dgm:prSet/>
      <dgm:spPr/>
      <dgm:t>
        <a:bodyPr/>
        <a:lstStyle/>
        <a:p>
          <a:endParaRPr lang="en-US"/>
        </a:p>
      </dgm:t>
    </dgm:pt>
    <dgm:pt modelId="{DE7EF0F1-15A9-4339-BE5D-54C149A957C8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en-US" sz="1800"/>
            <a:t>Homeless Clients</a:t>
          </a:r>
        </a:p>
        <a:p>
          <a:r>
            <a:rPr lang="en-US" sz="1800"/>
            <a:t>Recorded in HMIS</a:t>
          </a:r>
        </a:p>
      </dgm:t>
    </dgm:pt>
    <dgm:pt modelId="{7A5282F8-C280-4AED-8D83-793A3F69A1E6}" type="parTrans" cxnId="{EAE42025-8435-4BF0-B573-CC3568834260}">
      <dgm:prSet/>
      <dgm:spPr/>
      <dgm:t>
        <a:bodyPr/>
        <a:lstStyle/>
        <a:p>
          <a:endParaRPr lang="en-US"/>
        </a:p>
      </dgm:t>
    </dgm:pt>
    <dgm:pt modelId="{F702D1EF-36BB-48EE-9635-C1DB59273C32}" type="sibTrans" cxnId="{EAE42025-8435-4BF0-B573-CC3568834260}">
      <dgm:prSet/>
      <dgm:spPr/>
      <dgm:t>
        <a:bodyPr/>
        <a:lstStyle/>
        <a:p>
          <a:endParaRPr lang="en-US"/>
        </a:p>
      </dgm:t>
    </dgm:pt>
    <dgm:pt modelId="{45E94B3A-6BAC-441B-A39B-0F75DC6CC330}">
      <dgm:prSet phldrT="[Text]"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800"/>
            <a:t>Everyone Experiencing Homelessness in MN</a:t>
          </a:r>
        </a:p>
      </dgm:t>
    </dgm:pt>
    <dgm:pt modelId="{408D1F0E-3545-4C18-B08F-EDA57AFF109D}" type="parTrans" cxnId="{8E4C1B77-1A6B-4A4A-A1CE-86E4E0278818}">
      <dgm:prSet/>
      <dgm:spPr/>
      <dgm:t>
        <a:bodyPr/>
        <a:lstStyle/>
        <a:p>
          <a:endParaRPr lang="en-US"/>
        </a:p>
      </dgm:t>
    </dgm:pt>
    <dgm:pt modelId="{36BA0FA2-F9C9-4FDE-8ABC-7E0C7626A672}" type="sibTrans" cxnId="{8E4C1B77-1A6B-4A4A-A1CE-86E4E0278818}">
      <dgm:prSet/>
      <dgm:spPr/>
      <dgm:t>
        <a:bodyPr/>
        <a:lstStyle/>
        <a:p>
          <a:endParaRPr lang="en-US"/>
        </a:p>
      </dgm:t>
    </dgm:pt>
    <dgm:pt modelId="{7274C114-1B4C-485D-A285-725D1C7BE94C}" type="pres">
      <dgm:prSet presAssocID="{FFCC3747-4CD5-4A21-8D0F-2B9B322A2594}" presName="composite" presStyleCnt="0">
        <dgm:presLayoutVars>
          <dgm:chMax val="5"/>
          <dgm:dir/>
          <dgm:resizeHandles val="exact"/>
        </dgm:presLayoutVars>
      </dgm:prSet>
      <dgm:spPr/>
    </dgm:pt>
    <dgm:pt modelId="{F745ACAB-2334-4D08-8A13-BF4461D27BB2}" type="pres">
      <dgm:prSet presAssocID="{E7B03468-086F-4D82-B845-F3FC7D894173}" presName="circle1" presStyleLbl="lnNode1" presStyleIdx="0" presStyleCnt="3" custScaleX="172931" custScaleY="170670"/>
      <dgm:spPr>
        <a:solidFill>
          <a:srgbClr val="00B050"/>
        </a:solidFill>
      </dgm:spPr>
    </dgm:pt>
    <dgm:pt modelId="{8B1D90AF-735B-48FF-928D-947EB5BCD751}" type="pres">
      <dgm:prSet presAssocID="{E7B03468-086F-4D82-B845-F3FC7D894173}" presName="text1" presStyleLbl="revTx" presStyleIdx="0" presStyleCnt="3" custScaleX="82912" custScaleY="89789" custLinFactNeighborX="-9146">
        <dgm:presLayoutVars>
          <dgm:bulletEnabled val="1"/>
        </dgm:presLayoutVars>
      </dgm:prSet>
      <dgm:spPr/>
    </dgm:pt>
    <dgm:pt modelId="{7B1AB3D5-6C07-4375-9A38-0F39427F669A}" type="pres">
      <dgm:prSet presAssocID="{E7B03468-086F-4D82-B845-F3FC7D894173}" presName="line1" presStyleLbl="callout" presStyleIdx="0" presStyleCnt="6"/>
      <dgm:spPr/>
    </dgm:pt>
    <dgm:pt modelId="{696200D8-3BE1-426F-BAC1-FE09FDCA29DA}" type="pres">
      <dgm:prSet presAssocID="{E7B03468-086F-4D82-B845-F3FC7D894173}" presName="d1" presStyleLbl="callout" presStyleIdx="1" presStyleCnt="6"/>
      <dgm:spPr/>
    </dgm:pt>
    <dgm:pt modelId="{715D91D2-D20E-4EC8-A4B4-6A23FC122278}" type="pres">
      <dgm:prSet presAssocID="{DE7EF0F1-15A9-4339-BE5D-54C149A957C8}" presName="circle2" presStyleLbl="lnNode1" presStyleIdx="1" presStyleCnt="3" custScaleX="131463" custScaleY="129228"/>
      <dgm:spPr>
        <a:solidFill>
          <a:schemeClr val="accent2"/>
        </a:solidFill>
      </dgm:spPr>
    </dgm:pt>
    <dgm:pt modelId="{CCF9805F-5ED8-48F8-B267-5BC8629D5FAF}" type="pres">
      <dgm:prSet presAssocID="{DE7EF0F1-15A9-4339-BE5D-54C149A957C8}" presName="text2" presStyleLbl="revTx" presStyleIdx="1" presStyleCnt="3" custScaleX="81869" custScaleY="84528" custLinFactNeighborX="-9146">
        <dgm:presLayoutVars>
          <dgm:bulletEnabled val="1"/>
        </dgm:presLayoutVars>
      </dgm:prSet>
      <dgm:spPr/>
    </dgm:pt>
    <dgm:pt modelId="{77871B8E-262A-4246-8B51-ECB44AE5C136}" type="pres">
      <dgm:prSet presAssocID="{DE7EF0F1-15A9-4339-BE5D-54C149A957C8}" presName="line2" presStyleLbl="callout" presStyleIdx="2" presStyleCnt="6"/>
      <dgm:spPr/>
    </dgm:pt>
    <dgm:pt modelId="{B06D9CE8-54E4-4DD3-9432-E45C40B222C3}" type="pres">
      <dgm:prSet presAssocID="{DE7EF0F1-15A9-4339-BE5D-54C149A957C8}" presName="d2" presStyleLbl="callout" presStyleIdx="3" presStyleCnt="6" custScaleX="96787" custScaleY="97768" custLinFactNeighborX="1777" custLinFactNeighborY="-1535"/>
      <dgm:spPr/>
    </dgm:pt>
    <dgm:pt modelId="{C17A21D0-3FB8-4E85-85C3-20040CD5F8AC}" type="pres">
      <dgm:prSet presAssocID="{45E94B3A-6BAC-441B-A39B-0F75DC6CC330}" presName="circle3" presStyleLbl="lnNode1" presStyleIdx="2" presStyleCnt="3"/>
      <dgm:spPr/>
    </dgm:pt>
    <dgm:pt modelId="{CDFE8076-BAF1-450D-8624-21850756B11A}" type="pres">
      <dgm:prSet presAssocID="{45E94B3A-6BAC-441B-A39B-0F75DC6CC330}" presName="text3" presStyleLbl="revTx" presStyleIdx="2" presStyleCnt="3" custScaleX="87915" custScaleY="80918" custLinFactNeighborX="-1321" custLinFactNeighborY="935">
        <dgm:presLayoutVars>
          <dgm:bulletEnabled val="1"/>
        </dgm:presLayoutVars>
      </dgm:prSet>
      <dgm:spPr/>
    </dgm:pt>
    <dgm:pt modelId="{1449AABE-94F8-4FE7-B7DC-F0E2B4DCAABD}" type="pres">
      <dgm:prSet presAssocID="{45E94B3A-6BAC-441B-A39B-0F75DC6CC330}" presName="line3" presStyleLbl="callout" presStyleIdx="4" presStyleCnt="6" custLinFactNeighborX="24162" custLinFactNeighborY="34189"/>
      <dgm:spPr/>
    </dgm:pt>
    <dgm:pt modelId="{534B33B1-0ED0-40BC-8B68-124ED1B9FF90}" type="pres">
      <dgm:prSet presAssocID="{45E94B3A-6BAC-441B-A39B-0F75DC6CC330}" presName="d3" presStyleLbl="callout" presStyleIdx="5" presStyleCnt="6" custLinFactNeighborX="12227" custLinFactNeighborY="756"/>
      <dgm:spPr/>
    </dgm:pt>
  </dgm:ptLst>
  <dgm:cxnLst>
    <dgm:cxn modelId="{DF310102-CFE0-4E1C-8284-CE112D4B8FA1}" type="presOf" srcId="{DE7EF0F1-15A9-4339-BE5D-54C149A957C8}" destId="{CCF9805F-5ED8-48F8-B267-5BC8629D5FAF}" srcOrd="0" destOrd="0" presId="urn:microsoft.com/office/officeart/2005/8/layout/target1"/>
    <dgm:cxn modelId="{EAE42025-8435-4BF0-B573-CC3568834260}" srcId="{FFCC3747-4CD5-4A21-8D0F-2B9B322A2594}" destId="{DE7EF0F1-15A9-4339-BE5D-54C149A957C8}" srcOrd="1" destOrd="0" parTransId="{7A5282F8-C280-4AED-8D83-793A3F69A1E6}" sibTransId="{F702D1EF-36BB-48EE-9635-C1DB59273C32}"/>
    <dgm:cxn modelId="{E6716C3C-16F8-4578-8617-0680E0305E76}" type="presOf" srcId="{E7B03468-086F-4D82-B845-F3FC7D894173}" destId="{8B1D90AF-735B-48FF-928D-947EB5BCD751}" srcOrd="0" destOrd="0" presId="urn:microsoft.com/office/officeart/2005/8/layout/target1"/>
    <dgm:cxn modelId="{8E4C1B77-1A6B-4A4A-A1CE-86E4E0278818}" srcId="{FFCC3747-4CD5-4A21-8D0F-2B9B322A2594}" destId="{45E94B3A-6BAC-441B-A39B-0F75DC6CC330}" srcOrd="2" destOrd="0" parTransId="{408D1F0E-3545-4C18-B08F-EDA57AFF109D}" sibTransId="{36BA0FA2-F9C9-4FDE-8ABC-7E0C7626A672}"/>
    <dgm:cxn modelId="{5D336157-6B3A-419D-AC4A-4E18A91F7DCE}" srcId="{FFCC3747-4CD5-4A21-8D0F-2B9B322A2594}" destId="{E7B03468-086F-4D82-B845-F3FC7D894173}" srcOrd="0" destOrd="0" parTransId="{56E13AC0-4A54-490B-A180-5FB7F6DB79BC}" sibTransId="{FAFEDF3B-AE56-4A04-9A95-3D5CCCA98F25}"/>
    <dgm:cxn modelId="{367032A2-8703-4121-9B22-FA4ECA6500C7}" type="presOf" srcId="{FFCC3747-4CD5-4A21-8D0F-2B9B322A2594}" destId="{7274C114-1B4C-485D-A285-725D1C7BE94C}" srcOrd="0" destOrd="0" presId="urn:microsoft.com/office/officeart/2005/8/layout/target1"/>
    <dgm:cxn modelId="{613296C7-D3D7-400F-870D-D80A72B0F4ED}" type="presOf" srcId="{45E94B3A-6BAC-441B-A39B-0F75DC6CC330}" destId="{CDFE8076-BAF1-450D-8624-21850756B11A}" srcOrd="0" destOrd="0" presId="urn:microsoft.com/office/officeart/2005/8/layout/target1"/>
    <dgm:cxn modelId="{901C0DB5-B17F-4FB6-808D-AC06635E1585}" type="presParOf" srcId="{7274C114-1B4C-485D-A285-725D1C7BE94C}" destId="{F745ACAB-2334-4D08-8A13-BF4461D27BB2}" srcOrd="0" destOrd="0" presId="urn:microsoft.com/office/officeart/2005/8/layout/target1"/>
    <dgm:cxn modelId="{DF1E9D7F-1BA4-4B38-A248-487C91B5F357}" type="presParOf" srcId="{7274C114-1B4C-485D-A285-725D1C7BE94C}" destId="{8B1D90AF-735B-48FF-928D-947EB5BCD751}" srcOrd="1" destOrd="0" presId="urn:microsoft.com/office/officeart/2005/8/layout/target1"/>
    <dgm:cxn modelId="{91933BCE-409A-4900-917F-978A0EBD5974}" type="presParOf" srcId="{7274C114-1B4C-485D-A285-725D1C7BE94C}" destId="{7B1AB3D5-6C07-4375-9A38-0F39427F669A}" srcOrd="2" destOrd="0" presId="urn:microsoft.com/office/officeart/2005/8/layout/target1"/>
    <dgm:cxn modelId="{D9A5D829-8C94-4EF2-98A2-B10CB79F2758}" type="presParOf" srcId="{7274C114-1B4C-485D-A285-725D1C7BE94C}" destId="{696200D8-3BE1-426F-BAC1-FE09FDCA29DA}" srcOrd="3" destOrd="0" presId="urn:microsoft.com/office/officeart/2005/8/layout/target1"/>
    <dgm:cxn modelId="{68CBB3F1-6A88-4C5F-9BCF-9914EC61E9D8}" type="presParOf" srcId="{7274C114-1B4C-485D-A285-725D1C7BE94C}" destId="{715D91D2-D20E-4EC8-A4B4-6A23FC122278}" srcOrd="4" destOrd="0" presId="urn:microsoft.com/office/officeart/2005/8/layout/target1"/>
    <dgm:cxn modelId="{6BA26250-B817-4FF4-806A-B5B37B77B397}" type="presParOf" srcId="{7274C114-1B4C-485D-A285-725D1C7BE94C}" destId="{CCF9805F-5ED8-48F8-B267-5BC8629D5FAF}" srcOrd="5" destOrd="0" presId="urn:microsoft.com/office/officeart/2005/8/layout/target1"/>
    <dgm:cxn modelId="{DF669F37-D18F-4DA7-AAA8-651ADF606DB5}" type="presParOf" srcId="{7274C114-1B4C-485D-A285-725D1C7BE94C}" destId="{77871B8E-262A-4246-8B51-ECB44AE5C136}" srcOrd="6" destOrd="0" presId="urn:microsoft.com/office/officeart/2005/8/layout/target1"/>
    <dgm:cxn modelId="{C2E77C4C-A369-4CE6-B668-835FBFD4AD5F}" type="presParOf" srcId="{7274C114-1B4C-485D-A285-725D1C7BE94C}" destId="{B06D9CE8-54E4-4DD3-9432-E45C40B222C3}" srcOrd="7" destOrd="0" presId="urn:microsoft.com/office/officeart/2005/8/layout/target1"/>
    <dgm:cxn modelId="{C33262C7-78F4-4AA6-92CA-BC2C9B5C89DC}" type="presParOf" srcId="{7274C114-1B4C-485D-A285-725D1C7BE94C}" destId="{C17A21D0-3FB8-4E85-85C3-20040CD5F8AC}" srcOrd="8" destOrd="0" presId="urn:microsoft.com/office/officeart/2005/8/layout/target1"/>
    <dgm:cxn modelId="{E64DFBFB-91D3-4C3F-94DF-AE8ECB864420}" type="presParOf" srcId="{7274C114-1B4C-485D-A285-725D1C7BE94C}" destId="{CDFE8076-BAF1-450D-8624-21850756B11A}" srcOrd="9" destOrd="0" presId="urn:microsoft.com/office/officeart/2005/8/layout/target1"/>
    <dgm:cxn modelId="{541C926B-8A29-4EC7-BEA2-83E5E2079E55}" type="presParOf" srcId="{7274C114-1B4C-485D-A285-725D1C7BE94C}" destId="{1449AABE-94F8-4FE7-B7DC-F0E2B4DCAABD}" srcOrd="10" destOrd="0" presId="urn:microsoft.com/office/officeart/2005/8/layout/target1"/>
    <dgm:cxn modelId="{09CF5329-1478-46D2-9FB0-938DDB248DB1}" type="presParOf" srcId="{7274C114-1B4C-485D-A285-725D1C7BE94C}" destId="{534B33B1-0ED0-40BC-8B68-124ED1B9FF90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B92830-D138-4D85-8985-91358999DB4A}">
      <dsp:nvSpPr>
        <dsp:cNvPr id="0" name=""/>
        <dsp:cNvSpPr/>
      </dsp:nvSpPr>
      <dsp:spPr>
        <a:xfrm>
          <a:off x="3868125" y="63165"/>
          <a:ext cx="3031957" cy="3031957"/>
        </a:xfrm>
        <a:prstGeom prst="ellipse">
          <a:avLst/>
        </a:prstGeom>
        <a:solidFill>
          <a:schemeClr val="accent2">
            <a:alpha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latin typeface="Arial" panose="020B0604020202020204" pitchFamily="34" charset="0"/>
              <a:cs typeface="Arial" panose="020B0604020202020204" pitchFamily="34" charset="0"/>
            </a:rPr>
            <a:t>Identifiable client data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>
              <a:latin typeface="Arial" panose="020B0604020202020204" pitchFamily="34" charset="0"/>
              <a:cs typeface="Arial" panose="020B0604020202020204" pitchFamily="34" charset="0"/>
            </a:rPr>
            <a:t>Track a person’s experience in the system</a:t>
          </a:r>
        </a:p>
      </dsp:txBody>
      <dsp:txXfrm>
        <a:off x="4272386" y="593758"/>
        <a:ext cx="2223435" cy="1364380"/>
      </dsp:txXfrm>
    </dsp:sp>
    <dsp:sp modelId="{EF428131-BFA7-49E3-B256-7DFC50C42AD6}">
      <dsp:nvSpPr>
        <dsp:cNvPr id="0" name=""/>
        <dsp:cNvSpPr/>
      </dsp:nvSpPr>
      <dsp:spPr>
        <a:xfrm>
          <a:off x="4962156" y="1958139"/>
          <a:ext cx="3031957" cy="3031957"/>
        </a:xfrm>
        <a:prstGeom prst="ellipse">
          <a:avLst/>
        </a:prstGeom>
        <a:solidFill>
          <a:schemeClr val="accent1">
            <a:alpha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latin typeface="Arial" panose="020B0604020202020204" pitchFamily="34" charset="0"/>
              <a:cs typeface="Arial" panose="020B0604020202020204" pitchFamily="34" charset="0"/>
            </a:rPr>
            <a:t>Transaction data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>
              <a:latin typeface="Arial" panose="020B0604020202020204" pitchFamily="34" charset="0"/>
              <a:cs typeface="Arial" panose="020B0604020202020204" pitchFamily="34" charset="0"/>
            </a:rPr>
            <a:t>Monitor the availability and utilization of housing and services</a:t>
          </a:r>
        </a:p>
      </dsp:txBody>
      <dsp:txXfrm>
        <a:off x="5889430" y="2741394"/>
        <a:ext cx="1819174" cy="1667576"/>
      </dsp:txXfrm>
    </dsp:sp>
    <dsp:sp modelId="{E40ED8E5-0A54-4A75-AAEC-95382181B537}">
      <dsp:nvSpPr>
        <dsp:cNvPr id="0" name=""/>
        <dsp:cNvSpPr/>
      </dsp:nvSpPr>
      <dsp:spPr>
        <a:xfrm>
          <a:off x="2774094" y="1958139"/>
          <a:ext cx="3031957" cy="3031957"/>
        </a:xfrm>
        <a:prstGeom prst="ellipse">
          <a:avLst/>
        </a:prstGeom>
        <a:solidFill>
          <a:schemeClr val="accent5">
            <a:alpha val="50000"/>
            <a:hueOff val="-6758543"/>
            <a:satOff val="-17419"/>
            <a:lumOff val="-11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latin typeface="Arial" panose="020B0604020202020204" pitchFamily="34" charset="0"/>
              <a:cs typeface="Arial" panose="020B0604020202020204" pitchFamily="34" charset="0"/>
            </a:rPr>
            <a:t>Provider data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>
              <a:latin typeface="Arial" panose="020B0604020202020204" pitchFamily="34" charset="0"/>
              <a:cs typeface="Arial" panose="020B0604020202020204" pitchFamily="34" charset="0"/>
            </a:rPr>
            <a:t>Evaluate effectiveness</a:t>
          </a:r>
        </a:p>
      </dsp:txBody>
      <dsp:txXfrm>
        <a:off x="3059603" y="2741394"/>
        <a:ext cx="1819174" cy="16675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7A21D0-3FB8-4E85-85C3-20040CD5F8AC}">
      <dsp:nvSpPr>
        <dsp:cNvPr id="0" name=""/>
        <dsp:cNvSpPr/>
      </dsp:nvSpPr>
      <dsp:spPr>
        <a:xfrm>
          <a:off x="878369" y="1470766"/>
          <a:ext cx="4513105" cy="45131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5D91D2-D20E-4EC8-A4B4-6A23FC122278}">
      <dsp:nvSpPr>
        <dsp:cNvPr id="0" name=""/>
        <dsp:cNvSpPr/>
      </dsp:nvSpPr>
      <dsp:spPr>
        <a:xfrm>
          <a:off x="1355002" y="1977660"/>
          <a:ext cx="3559838" cy="3499317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45ACAB-2334-4D08-8A13-BF4461D27BB2}">
      <dsp:nvSpPr>
        <dsp:cNvPr id="0" name=""/>
        <dsp:cNvSpPr/>
      </dsp:nvSpPr>
      <dsp:spPr>
        <a:xfrm>
          <a:off x="2354466" y="2957067"/>
          <a:ext cx="1560911" cy="1540503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D90AF-735B-48FF-928D-947EB5BCD751}">
      <dsp:nvSpPr>
        <dsp:cNvPr id="0" name=""/>
        <dsp:cNvSpPr/>
      </dsp:nvSpPr>
      <dsp:spPr>
        <a:xfrm>
          <a:off x="6130074" y="33602"/>
          <a:ext cx="1870953" cy="1181912"/>
        </a:xfrm>
        <a:prstGeom prst="rect">
          <a:avLst/>
        </a:prstGeom>
        <a:noFill/>
        <a:ln>
          <a:solidFill>
            <a:srgbClr val="00B05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Homeless Clients Participating in Coordinated Entry</a:t>
          </a:r>
        </a:p>
      </dsp:txBody>
      <dsp:txXfrm>
        <a:off x="6130074" y="33602"/>
        <a:ext cx="1870953" cy="1181912"/>
      </dsp:txXfrm>
    </dsp:sp>
    <dsp:sp modelId="{7B1AB3D5-6C07-4375-9A38-0F39427F669A}">
      <dsp:nvSpPr>
        <dsp:cNvPr id="0" name=""/>
        <dsp:cNvSpPr/>
      </dsp:nvSpPr>
      <dsp:spPr>
        <a:xfrm>
          <a:off x="5579520" y="624558"/>
          <a:ext cx="564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6200D8-3BE1-426F-BAC1-FE09FDCA29DA}">
      <dsp:nvSpPr>
        <dsp:cNvPr id="0" name=""/>
        <dsp:cNvSpPr/>
      </dsp:nvSpPr>
      <dsp:spPr>
        <a:xfrm rot="5400000">
          <a:off x="2805089" y="955143"/>
          <a:ext cx="3102007" cy="244234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F9805F-5ED8-48F8-B267-5BC8629D5FAF}">
      <dsp:nvSpPr>
        <dsp:cNvPr id="0" name=""/>
        <dsp:cNvSpPr/>
      </dsp:nvSpPr>
      <dsp:spPr>
        <a:xfrm>
          <a:off x="6141842" y="1384550"/>
          <a:ext cx="1847417" cy="1112661"/>
        </a:xfrm>
        <a:prstGeom prst="rect">
          <a:avLst/>
        </a:prstGeom>
        <a:noFill/>
        <a:ln>
          <a:solidFill>
            <a:schemeClr val="accent2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Homeless Clients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Recorded in HMIS</a:t>
          </a:r>
        </a:p>
      </dsp:txBody>
      <dsp:txXfrm>
        <a:off x="6141842" y="1384550"/>
        <a:ext cx="1847417" cy="1112661"/>
      </dsp:txXfrm>
    </dsp:sp>
    <dsp:sp modelId="{77871B8E-262A-4246-8B51-ECB44AE5C136}">
      <dsp:nvSpPr>
        <dsp:cNvPr id="0" name=""/>
        <dsp:cNvSpPr/>
      </dsp:nvSpPr>
      <dsp:spPr>
        <a:xfrm>
          <a:off x="5579520" y="1940881"/>
          <a:ext cx="564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6D9CE8-54E4-4DD3-9432-E45C40B222C3}">
      <dsp:nvSpPr>
        <dsp:cNvPr id="0" name=""/>
        <dsp:cNvSpPr/>
      </dsp:nvSpPr>
      <dsp:spPr>
        <a:xfrm rot="5400000">
          <a:off x="3529804" y="2242671"/>
          <a:ext cx="2363266" cy="173777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FE8076-BAF1-450D-8624-21850756B11A}">
      <dsp:nvSpPr>
        <dsp:cNvPr id="0" name=""/>
        <dsp:cNvSpPr/>
      </dsp:nvSpPr>
      <dsp:spPr>
        <a:xfrm>
          <a:off x="6250202" y="2736940"/>
          <a:ext cx="1983848" cy="1065141"/>
        </a:xfrm>
        <a:prstGeom prst="rect">
          <a:avLst/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Everyone Experiencing Homelessness in MN</a:t>
          </a:r>
        </a:p>
      </dsp:txBody>
      <dsp:txXfrm>
        <a:off x="6250202" y="2736940"/>
        <a:ext cx="1983848" cy="1065141"/>
      </dsp:txXfrm>
    </dsp:sp>
    <dsp:sp modelId="{1449AABE-94F8-4FE7-B7DC-F0E2B4DCAABD}">
      <dsp:nvSpPr>
        <dsp:cNvPr id="0" name=""/>
        <dsp:cNvSpPr/>
      </dsp:nvSpPr>
      <dsp:spPr>
        <a:xfrm>
          <a:off x="5715827" y="3269511"/>
          <a:ext cx="564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B33B1-0ED0-40BC-8B68-124ED1B9FF90}">
      <dsp:nvSpPr>
        <dsp:cNvPr id="0" name=""/>
        <dsp:cNvSpPr/>
      </dsp:nvSpPr>
      <dsp:spPr>
        <a:xfrm rot="5400000">
          <a:off x="4278021" y="3558722"/>
          <a:ext cx="1727015" cy="114858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1A379-130F-4A1F-927D-AD2D98355E0C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464DB-A1EA-40BB-BF94-A272741C9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75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464DB-A1EA-40BB-BF94-A272741C98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549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464DB-A1EA-40BB-BF94-A272741C98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45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464DB-A1EA-40BB-BF94-A272741C98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399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464DB-A1EA-40BB-BF94-A272741C98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019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464DB-A1EA-40BB-BF94-A272741C98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176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464DB-A1EA-40BB-BF94-A272741C98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513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464DB-A1EA-40BB-BF94-A272741C98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54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464DB-A1EA-40BB-BF94-A272741C98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08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464DB-A1EA-40BB-BF94-A272741C98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464DB-A1EA-40BB-BF94-A272741C98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647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464DB-A1EA-40BB-BF94-A272741C98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81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464DB-A1EA-40BB-BF94-A272741C98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17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464DB-A1EA-40BB-BF94-A272741C98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75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endParaRPr lang="en-US" sz="1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464DB-A1EA-40BB-BF94-A272741C98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04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464DB-A1EA-40BB-BF94-A272741C98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44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1E767-29DF-420F-81C8-47939FAD3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05D3DE-C9BB-4C22-8839-228C43D3C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93D8E-9CA8-4A47-AD1C-0777F4B93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D049-B734-47E3-8E21-5A523716F483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A1824-E06E-41DA-AA49-49B6CC1D7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20C62-C072-4EC1-AF17-EC9EFD687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394B-0056-4362-9347-42CC78102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6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B77A3-3DFE-4B7A-AC65-0B3DE2246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347AD5-B9F2-467C-B0F8-97F11344E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07B22-A3C7-4E7D-9B29-E439D1DCF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D049-B734-47E3-8E21-5A523716F483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E79BD-2F3B-4C20-86C3-C19B55DB4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9A3A5-F41A-4582-BCB7-8A7E3F556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394B-0056-4362-9347-42CC78102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24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224FA8-0ED2-4B5E-A9DD-5817616F01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C6BB10-E2A9-4968-9D47-0BAB77CE6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88819-AF0B-40DF-B026-85C3F980F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D049-B734-47E3-8E21-5A523716F483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F30D3-5419-4F01-8E4D-BE1D87AEF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F65E3-A1E6-4496-92E1-591BBB81A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394B-0056-4362-9347-42CC78102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23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C418E-7F41-4EB1-B07C-2AC8246DC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2E748-494C-48CB-AF16-CD49469F8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5F217-942E-4E41-BA86-44ECD74AF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D049-B734-47E3-8E21-5A523716F483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687CB-E716-4F2A-B3A7-A3B2AC4F7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04029-A2B8-4C3D-9B02-9066281D3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394B-0056-4362-9347-42CC78102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4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343F8-6ACF-4DCC-85AF-29D4663E2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84B67C-EF55-4ACF-A311-471F5430E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FDB26-73D3-4A2A-8FF0-8CE8A7123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D049-B734-47E3-8E21-5A523716F483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2576E-70AE-465E-9BA2-30F879E50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31A58-08DE-4676-95BB-D25D3C3C1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394B-0056-4362-9347-42CC78102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21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EBC71-614D-4395-AC67-F36850754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C02A2-FD77-41E4-B96F-ADDE559F0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A23BEA-2F49-4B9D-A34E-1CA18B8330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91CB2C-1BE0-4797-AC74-9BF9FA45A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D049-B734-47E3-8E21-5A523716F483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66EA29-142C-4382-A8FC-B814616EB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3E704-5970-4B16-894C-8B932ABEF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394B-0056-4362-9347-42CC78102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341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FF17A-4912-470A-A2D8-A413F7929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2BBE6-8B8A-46F5-B2E4-46627750C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3D3E9B-A739-447C-8EDA-9558BBC92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DE3C18-ECBE-4810-A309-5F93E76C5B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AD200F-75CD-40F7-AFAA-8F5C7B29C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D44FCF-AA3A-41D6-AF87-B7A35B1AF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D049-B734-47E3-8E21-5A523716F483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C2312-5085-4B9F-856E-89831FBF5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CF5175-73CB-41FC-9D4F-D9077D2A6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394B-0056-4362-9347-42CC78102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93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0D9F2-5234-41A2-99CD-AEB41132D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BFA607-D7A8-4A10-948E-75E43D836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D049-B734-47E3-8E21-5A523716F483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E7312D-BE01-4CB4-AB70-B93BC6DCB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B0B02-4363-4A2C-B51F-893FA3545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394B-0056-4362-9347-42CC78102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13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7FABCA-C0BF-4253-B45C-1D57B8934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D049-B734-47E3-8E21-5A523716F483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80A432-E7E2-4CD5-9C29-53B36AFD0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583593-1BFF-4CFB-9ED2-7AD0D475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394B-0056-4362-9347-42CC78102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08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5884A-0AE1-487E-AEF2-9F348FE35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CE01E-B642-4862-A4A1-33D43CFE9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C71684-5F0D-4949-BE6D-F4B407AE8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272F3-5A11-429E-8FC4-DF96CDF8B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D049-B734-47E3-8E21-5A523716F483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6084FA-BAD6-4E47-83F5-57C82A516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F97B5-27FF-444C-8BBC-A28503F3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394B-0056-4362-9347-42CC78102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1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4CE65-8389-41EC-A4C1-4C3C7F7B6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1F417A-068C-4C6E-9E56-7E4A09F024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407097-FC35-4EEB-908D-0D9CEBCEA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668FF-57F6-410F-A6E4-B188B173A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D049-B734-47E3-8E21-5A523716F483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A68180-B454-4408-AE4A-25F368EC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E4D89F-634B-4580-99CE-B0A5A14BC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394B-0056-4362-9347-42CC78102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3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57E780-2E55-4B15-90F1-9E4BAA8BE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A13B25-6AC3-40DF-AAEE-873403199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AD3A0-4BC8-4CE4-A3A6-AD8510510B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9D049-B734-47E3-8E21-5A523716F483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EBAD7-C028-4D99-9E58-A8D4B8AC3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DC1BE-BC2E-44A1-AFCA-1183D0614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8394B-0056-4362-9347-42CC78102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mismn.org/minnesota-dashboard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s://www.hmismn.org/reportcollection" TargetMode="External"/><Relationship Id="rId4" Type="http://schemas.openxmlformats.org/officeDocument/2006/relationships/hyperlink" Target="https://www.hmismn.org/custom-report-request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selina.sun@icalliances.or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mailto:emily.salvaterra@icalliances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.tableau.com/profile/ica.minnesota#!/vizhome/MinnesotaMonthlyDashboard/MonthlyDashboardv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s://public.tableau.com/profile/ica.minnesota#!/vizhome/MNCoordinatedEntryDashboard2020/Story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8" y="1766812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9" y="1423780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3" y="1239381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2" y="1230651"/>
            <a:ext cx="1020865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47FA5-3554-4D2E-98E6-E0347AF338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0997" y="1607809"/>
            <a:ext cx="9236026" cy="2876680"/>
          </a:xfrm>
        </p:spPr>
        <p:txBody>
          <a:bodyPr anchor="b">
            <a:normAutofit/>
          </a:bodyPr>
          <a:lstStyle/>
          <a:p>
            <a:pPr algn="l"/>
            <a:r>
              <a:rPr lang="en-US" sz="61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Turning Data into Insight </a:t>
            </a:r>
            <a:br>
              <a:rPr lang="en-US" sz="61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61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about Homelessness </a:t>
            </a:r>
            <a:br>
              <a:rPr lang="en-US" sz="61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61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with HMIS</a:t>
            </a:r>
            <a:endParaRPr lang="en-US" sz="610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7DEF08-BEE0-469D-A3EE-CC61DFC2A3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7499" y="4810308"/>
            <a:ext cx="9003022" cy="1076551"/>
          </a:xfrm>
        </p:spPr>
        <p:txBody>
          <a:bodyPr>
            <a:normAutofit/>
          </a:bodyPr>
          <a:lstStyle/>
          <a:p>
            <a:pPr algn="l"/>
            <a:r>
              <a:rPr lang="en-US" sz="2200">
                <a:latin typeface="Arial" panose="020B0604020202020204" pitchFamily="34" charset="0"/>
                <a:cs typeface="Arial" panose="020B0604020202020204" pitchFamily="34" charset="0"/>
              </a:rPr>
              <a:t>Selina Sun, Project Specialist, Institute for Community Alliances</a:t>
            </a:r>
          </a:p>
          <a:p>
            <a:pPr algn="l"/>
            <a:r>
              <a:rPr lang="en-US" sz="2200">
                <a:latin typeface="Arial" panose="020B0604020202020204" pitchFamily="34" charset="0"/>
                <a:cs typeface="Arial" panose="020B0604020202020204" pitchFamily="34" charset="0"/>
              </a:rPr>
              <a:t>Emily Salvaterra, Data Analyst, Institute for Community Alliances</a:t>
            </a:r>
          </a:p>
        </p:txBody>
      </p:sp>
      <p:pic>
        <p:nvPicPr>
          <p:cNvPr id="4" name="Picture 3" descr="Chart, bar chart, histogram&#10;&#10;Description automatically generated">
            <a:extLst>
              <a:ext uri="{FF2B5EF4-FFF2-40B4-BE49-F238E27FC236}">
                <a16:creationId xmlns:a16="http://schemas.microsoft.com/office/drawing/2014/main" id="{C4CAE81F-A766-4DE2-94C3-5440071192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759" y="5999899"/>
            <a:ext cx="1440805" cy="68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751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06C3729-BB10-462E-96A2-1AFADD44B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kinds of stories can HMIS tell?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 descr="Chart, bar chart, histogram&#10;&#10;Description automatically generated">
            <a:extLst>
              <a:ext uri="{FF2B5EF4-FFF2-40B4-BE49-F238E27FC236}">
                <a16:creationId xmlns:a16="http://schemas.microsoft.com/office/drawing/2014/main" id="{4DD2EC72-A5A6-426E-960E-0F314A8A73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759" y="5999899"/>
            <a:ext cx="1440805" cy="68634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2087304-4F19-4651-A598-83E734EBD0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2362" y="728858"/>
            <a:ext cx="6538527" cy="4938188"/>
          </a:xfrm>
          <a:prstGeom prst="rect">
            <a:avLst/>
          </a:prstGeom>
          <a:ln>
            <a:solidFill>
              <a:schemeClr val="accent6"/>
            </a:solidFill>
          </a:ln>
        </p:spPr>
      </p:pic>
    </p:spTree>
    <p:extLst>
      <p:ext uri="{BB962C8B-B14F-4D97-AF65-F5344CB8AC3E}">
        <p14:creationId xmlns:p14="http://schemas.microsoft.com/office/powerpoint/2010/main" val="3703504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06C3729-BB10-462E-96A2-1AFADD44B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kinds of stories can HMIS tell?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5" name="Picture 4" descr="Chart, bar chart, histogram&#10;&#10;Description automatically generated">
            <a:extLst>
              <a:ext uri="{FF2B5EF4-FFF2-40B4-BE49-F238E27FC236}">
                <a16:creationId xmlns:a16="http://schemas.microsoft.com/office/drawing/2014/main" id="{0641628F-5EAA-4B68-A62A-A9C5BF1D3D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759" y="5999899"/>
            <a:ext cx="1440805" cy="68634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323D3AB-6301-4585-9D02-42F0304EDA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7604" y="675838"/>
            <a:ext cx="6508044" cy="502963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864870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E7877F6-9490-4911-8842-E591D3DE5F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6522572"/>
              </p:ext>
            </p:extLst>
          </p:nvPr>
        </p:nvGraphicFramePr>
        <p:xfrm>
          <a:off x="2117651" y="127038"/>
          <a:ext cx="9142229" cy="6017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 descr="Chart, bar chart, histogram&#10;&#10;Description automatically generated">
            <a:extLst>
              <a:ext uri="{FF2B5EF4-FFF2-40B4-BE49-F238E27FC236}">
                <a16:creationId xmlns:a16="http://schemas.microsoft.com/office/drawing/2014/main" id="{15AA54BA-B8DB-4707-91C7-338F394F0DB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759" y="5999899"/>
            <a:ext cx="1440805" cy="68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203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83D1C9-23A9-422D-A65A-1142036A4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POLL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FA2BF-A09A-4410-9AD5-585A313AA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703518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3200"/>
              <a:t>How familiar are you with Coordinated Entry?</a:t>
            </a:r>
          </a:p>
          <a:p>
            <a:pPr marL="0" indent="0">
              <a:buNone/>
            </a:pPr>
            <a:endParaRPr lang="en-US" sz="3200"/>
          </a:p>
          <a:p>
            <a:r>
              <a:rPr lang="en-US" sz="2800"/>
              <a:t>I’ve never heard of it</a:t>
            </a:r>
          </a:p>
          <a:p>
            <a:r>
              <a:rPr lang="en-US" sz="2800"/>
              <a:t>I </a:t>
            </a:r>
            <a:r>
              <a:rPr lang="en-US"/>
              <a:t>am somewhat familiar with it</a:t>
            </a:r>
            <a:endParaRPr lang="en-US" sz="2800"/>
          </a:p>
          <a:p>
            <a:r>
              <a:rPr lang="en-US" sz="2800"/>
              <a:t>I wrote the book on it </a:t>
            </a:r>
          </a:p>
          <a:p>
            <a:endParaRPr lang="en-US">
              <a:highlight>
                <a:srgbClr val="FFFF00"/>
              </a:highlight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Chart, bar chart, histogram&#10;&#10;Description automatically generated">
            <a:extLst>
              <a:ext uri="{FF2B5EF4-FFF2-40B4-BE49-F238E27FC236}">
                <a16:creationId xmlns:a16="http://schemas.microsoft.com/office/drawing/2014/main" id="{0D9AC3B5-FF52-4427-B44A-A3302D98FF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759" y="5999899"/>
            <a:ext cx="1440805" cy="68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7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06C3729-BB10-462E-96A2-1AFADD44B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kinds of stories can HMIS tell?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 descr="Chart, bar chart, histogram&#10;&#10;Description automatically generated">
            <a:extLst>
              <a:ext uri="{FF2B5EF4-FFF2-40B4-BE49-F238E27FC236}">
                <a16:creationId xmlns:a16="http://schemas.microsoft.com/office/drawing/2014/main" id="{54B6295D-E8E0-475B-AC5A-6AEB303CE5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759" y="5999899"/>
            <a:ext cx="1440805" cy="68634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3A6C061-1362-4F73-9503-767FE9EE76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571" y="328505"/>
            <a:ext cx="6966795" cy="172101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C3A57F-DA01-4213-B857-5C4F39F684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37671" y="2286242"/>
            <a:ext cx="6974894" cy="260861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E2386E7-180D-4F18-9D52-D528E735C8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37670" y="5172795"/>
            <a:ext cx="6958695" cy="77551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311235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1261A8-D983-422C-8B46-BCB27D9A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can advocates access HMIS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B4AB3-B989-4D13-9FB1-A20637154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/>
              <a:t>Public dashboards: </a:t>
            </a:r>
            <a:r>
              <a:rPr lang="en-US" sz="2400">
                <a:hlinkClick r:id="rId3"/>
              </a:rPr>
              <a:t>https://www.hmismn.org/minnesota-dashboards</a:t>
            </a:r>
            <a:endParaRPr lang="en-US" sz="2400"/>
          </a:p>
          <a:p>
            <a:endParaRPr lang="en-US" sz="2400"/>
          </a:p>
          <a:p>
            <a:r>
              <a:rPr lang="en-US" sz="2400"/>
              <a:t>Custom requests: </a:t>
            </a:r>
            <a:r>
              <a:rPr lang="en-US" sz="2400">
                <a:hlinkClick r:id="rId4"/>
              </a:rPr>
              <a:t>https://www.hmismn.org/custom-report-request</a:t>
            </a:r>
            <a:endParaRPr lang="en-US" sz="2400"/>
          </a:p>
          <a:p>
            <a:endParaRPr lang="en-US" sz="2400"/>
          </a:p>
          <a:p>
            <a:r>
              <a:rPr lang="en-US" sz="2400"/>
              <a:t>Reports (for HMIS Users): </a:t>
            </a:r>
            <a:r>
              <a:rPr lang="en-US" sz="2400">
                <a:hlinkClick r:id="rId5"/>
              </a:rPr>
              <a:t>https://www.hmismn.org/reportcollection</a:t>
            </a:r>
            <a:endParaRPr lang="en-US" sz="2400"/>
          </a:p>
        </p:txBody>
      </p:sp>
      <p:pic>
        <p:nvPicPr>
          <p:cNvPr id="5" name="Picture 4" descr="Chart, bar chart, histogram&#10;&#10;Description automatically generated">
            <a:extLst>
              <a:ext uri="{FF2B5EF4-FFF2-40B4-BE49-F238E27FC236}">
                <a16:creationId xmlns:a16="http://schemas.microsoft.com/office/drawing/2014/main" id="{F97A0827-6451-410F-8D47-6E53B456BD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759" y="5999899"/>
            <a:ext cx="1440805" cy="68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398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6B1B1F-4C8A-4B84-B62A-4E2F50B21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/>
              <a:t>Q+A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48DCF-B647-4E00-96F3-6960B00A8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0150"/>
            <a:ext cx="5558489" cy="2596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Selina Sun</a:t>
            </a:r>
          </a:p>
          <a:p>
            <a:pPr marL="0" indent="0">
              <a:buNone/>
            </a:pPr>
            <a:r>
              <a:rPr lang="en-US">
                <a:hlinkClick r:id="rId3"/>
              </a:rPr>
              <a:t>selina.sun@icalliances.org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Emily Salvaterra</a:t>
            </a:r>
          </a:p>
          <a:p>
            <a:pPr marL="0" indent="0">
              <a:buNone/>
            </a:pPr>
            <a:r>
              <a:rPr lang="en-US">
                <a:hlinkClick r:id="rId4"/>
              </a:rPr>
              <a:t>emily.salvaterra@icalliances.org</a:t>
            </a:r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hart, bar chart, histogram&#10;&#10;Description automatically generated">
            <a:extLst>
              <a:ext uri="{FF2B5EF4-FFF2-40B4-BE49-F238E27FC236}">
                <a16:creationId xmlns:a16="http://schemas.microsoft.com/office/drawing/2014/main" id="{9B94AAE4-750C-43B9-8E59-DB11548FF9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759" y="5999899"/>
            <a:ext cx="1440805" cy="68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08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1261A8-D983-422C-8B46-BCB27D9A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B4AB3-B989-4D13-9FB1-A20637154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What is HMIS? </a:t>
            </a: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How can HMIS be used as an advocacy tool? What kinds of stories can HMIS tell? </a:t>
            </a: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How can advocates access HMIS data? </a:t>
            </a: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Q+A </a:t>
            </a:r>
          </a:p>
        </p:txBody>
      </p:sp>
      <p:pic>
        <p:nvPicPr>
          <p:cNvPr id="5" name="Picture 4" descr="Chart, bar chart, histogram&#10;&#10;Description automatically generated">
            <a:extLst>
              <a:ext uri="{FF2B5EF4-FFF2-40B4-BE49-F238E27FC236}">
                <a16:creationId xmlns:a16="http://schemas.microsoft.com/office/drawing/2014/main" id="{F97A0827-6451-410F-8D47-6E53B456BD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759" y="5999899"/>
            <a:ext cx="1440805" cy="68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399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83D1C9-23A9-422D-A65A-1142036A4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POLL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FA2BF-A09A-4410-9AD5-585A313AA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/>
              <a:t>What is your role? 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I am a community advocate</a:t>
            </a:r>
          </a:p>
          <a:p>
            <a:r>
              <a:rPr lang="en-US"/>
              <a:t>I work directly with person experiencing homelessness</a:t>
            </a:r>
          </a:p>
          <a:p>
            <a:r>
              <a:rPr lang="en-US"/>
              <a:t>I don’t work directly with the homeless community, but I work with people who do</a:t>
            </a:r>
          </a:p>
          <a:p>
            <a:r>
              <a:rPr lang="en-US"/>
              <a:t>Other</a:t>
            </a:r>
          </a:p>
          <a:p>
            <a:endParaRPr lang="en-US">
              <a:highlight>
                <a:srgbClr val="FFFF00"/>
              </a:highlight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Chart, bar chart, histogram&#10;&#10;Description automatically generated">
            <a:extLst>
              <a:ext uri="{FF2B5EF4-FFF2-40B4-BE49-F238E27FC236}">
                <a16:creationId xmlns:a16="http://schemas.microsoft.com/office/drawing/2014/main" id="{C3E4543E-FCC4-4460-9A2B-179C294008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759" y="5999899"/>
            <a:ext cx="1440805" cy="68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616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83D1C9-23A9-422D-A65A-1142036A4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POLL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FA2BF-A09A-4410-9AD5-585A313AA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703518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3200"/>
              <a:t>How familiar are you with HMIS?</a:t>
            </a:r>
          </a:p>
          <a:p>
            <a:pPr marL="0" indent="0">
              <a:buNone/>
            </a:pPr>
            <a:endParaRPr lang="en-US" sz="3200"/>
          </a:p>
          <a:p>
            <a:r>
              <a:rPr lang="en-US" sz="2800"/>
              <a:t>I work with it every day</a:t>
            </a:r>
          </a:p>
          <a:p>
            <a:r>
              <a:rPr lang="en-US" sz="2800"/>
              <a:t>I work with people who work with it</a:t>
            </a:r>
          </a:p>
          <a:p>
            <a:r>
              <a:rPr lang="en-US" sz="2800"/>
              <a:t>Don’t work with it or with people who do </a:t>
            </a:r>
          </a:p>
          <a:p>
            <a:r>
              <a:rPr lang="en-US" sz="2800"/>
              <a:t>I don’t use it but I use a comparable database </a:t>
            </a:r>
          </a:p>
          <a:p>
            <a:r>
              <a:rPr lang="en-US" sz="2800"/>
              <a:t>Don’t use HMIS or a comparable database  </a:t>
            </a:r>
          </a:p>
          <a:p>
            <a:endParaRPr lang="en-US">
              <a:highlight>
                <a:srgbClr val="FFFF00"/>
              </a:highlight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Chart, bar chart, histogram&#10;&#10;Description automatically generated">
            <a:extLst>
              <a:ext uri="{FF2B5EF4-FFF2-40B4-BE49-F238E27FC236}">
                <a16:creationId xmlns:a16="http://schemas.microsoft.com/office/drawing/2014/main" id="{3D211F49-D230-402B-875D-057B06B2A7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759" y="5999899"/>
            <a:ext cx="1440805" cy="68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476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B2EB26-C7CF-4E89-8D5E-7AE298555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HMIS? 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0196B-D9EE-4DF2-B721-4791A66A6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en-US" sz="240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used to collect data on provision of housing and services to persons experiencing or at risk of homelessness</a:t>
            </a:r>
          </a:p>
          <a:p>
            <a:endParaRPr lang="en-US" sz="240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 of Care are responsible for HMIS decision-making and oversight</a:t>
            </a:r>
          </a:p>
          <a:p>
            <a:endParaRPr lang="en-US" sz="240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200+ participating agencies </a:t>
            </a:r>
          </a:p>
          <a:p>
            <a:endParaRPr lang="en-US" sz="240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Chart, bar chart, histogram&#10;&#10;Description automatically generated">
            <a:extLst>
              <a:ext uri="{FF2B5EF4-FFF2-40B4-BE49-F238E27FC236}">
                <a16:creationId xmlns:a16="http://schemas.microsoft.com/office/drawing/2014/main" id="{29A10BF7-785C-431F-BF35-26A7C0E78A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759" y="5999899"/>
            <a:ext cx="1440805" cy="68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907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F0FDD-FD65-45F3-AEB1-5BAB6AFB9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What is HMIS?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5816E0B-8BDF-4E40-9E93-BF786B54E3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924300"/>
              </p:ext>
            </p:extLst>
          </p:nvPr>
        </p:nvGraphicFramePr>
        <p:xfrm>
          <a:off x="711896" y="1439613"/>
          <a:ext cx="10768208" cy="5053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 descr="Chart, bar chart, histogram&#10;&#10;Description automatically generated">
            <a:extLst>
              <a:ext uri="{FF2B5EF4-FFF2-40B4-BE49-F238E27FC236}">
                <a16:creationId xmlns:a16="http://schemas.microsoft.com/office/drawing/2014/main" id="{3DF6DE2C-BD23-46A7-84F4-B8FC2041B6C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759" y="5999899"/>
            <a:ext cx="1440805" cy="68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459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06C3729-BB10-462E-96A2-1AFADD44B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can HMIS be used for advocacy?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580EDE-E7EB-4F4C-B70A-EC3D16C3E3BC}"/>
              </a:ext>
            </a:extLst>
          </p:cNvPr>
          <p:cNvSpPr txBox="1"/>
          <p:nvPr/>
        </p:nvSpPr>
        <p:spPr>
          <a:xfrm>
            <a:off x="5457585" y="885651"/>
            <a:ext cx="59280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Publicly available dashboards show data on persons experiencing homelessness in Minnesota</a:t>
            </a:r>
          </a:p>
          <a:p>
            <a:endParaRPr lang="en-US" sz="28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>
                <a:hlinkClick r:id="rId3"/>
              </a:rPr>
              <a:t>Monthly System Performance Dashboard</a:t>
            </a:r>
            <a:endParaRPr lang="en-US" sz="28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>
                <a:hlinkClick r:id="rId4"/>
              </a:rPr>
              <a:t>Coordinated Entry Dashboard</a:t>
            </a:r>
            <a:endParaRPr lang="en-US" sz="2800"/>
          </a:p>
          <a:p>
            <a:endParaRPr lang="en-US" sz="2800"/>
          </a:p>
          <a:p>
            <a:endParaRPr lang="en-US" sz="2800"/>
          </a:p>
        </p:txBody>
      </p:sp>
      <p:pic>
        <p:nvPicPr>
          <p:cNvPr id="5" name="Picture 4" descr="Chart, bar chart, histogram&#10;&#10;Description automatically generated">
            <a:extLst>
              <a:ext uri="{FF2B5EF4-FFF2-40B4-BE49-F238E27FC236}">
                <a16:creationId xmlns:a16="http://schemas.microsoft.com/office/drawing/2014/main" id="{B4694185-1C89-489B-BEC8-4A8F3D1D5C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759" y="5999899"/>
            <a:ext cx="1440805" cy="68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187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06C3729-BB10-462E-96A2-1AFADD44B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kinds of stories can HMIS tell?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4" name="Picture 3" descr="Chart, bar chart, histogram&#10;&#10;Description automatically generated">
            <a:extLst>
              <a:ext uri="{FF2B5EF4-FFF2-40B4-BE49-F238E27FC236}">
                <a16:creationId xmlns:a16="http://schemas.microsoft.com/office/drawing/2014/main" id="{7BF043EB-0F66-41A7-BB84-03A8E68017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759" y="5999899"/>
            <a:ext cx="1440805" cy="6863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A39532-384D-45B7-8215-6CC1F79EFA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9892" y="915889"/>
            <a:ext cx="6127011" cy="454953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417882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06C3729-BB10-462E-96A2-1AFADD44B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kinds of stories can HMIS tell?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5" name="Picture 4" descr="Chart, bar chart, histogram&#10;&#10;Description automatically generated">
            <a:extLst>
              <a:ext uri="{FF2B5EF4-FFF2-40B4-BE49-F238E27FC236}">
                <a16:creationId xmlns:a16="http://schemas.microsoft.com/office/drawing/2014/main" id="{9BB6663B-0F04-45BD-BCCD-4FC5B7FB3A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759" y="5999899"/>
            <a:ext cx="1440805" cy="68634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AEF5A88-D7A6-42E9-8902-BB08DAD7E9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7928" y="744424"/>
            <a:ext cx="6408975" cy="4892464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463595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A87256A3B7F048B13B5603754F8BB7" ma:contentTypeVersion="20" ma:contentTypeDescription="Create a new document." ma:contentTypeScope="" ma:versionID="0ed9686b4a9ddeb1212bc2e642572d4d">
  <xsd:schema xmlns:xsd="http://www.w3.org/2001/XMLSchema" xmlns:xs="http://www.w3.org/2001/XMLSchema" xmlns:p="http://schemas.microsoft.com/office/2006/metadata/properties" xmlns:ns2="0639d587-2f9a-4303-ac59-efcfe3ae8a97" xmlns:ns3="3b8651bb-434f-41c4-8d62-74a6ee1cb94e" xmlns:ns4="http://schemas.microsoft.com/sharepoint/v4" targetNamespace="http://schemas.microsoft.com/office/2006/metadata/properties" ma:root="true" ma:fieldsID="19e6d826fd30f5b8c5343ddab0a61cdd" ns2:_="" ns3:_="" ns4:_="">
    <xsd:import namespace="0639d587-2f9a-4303-ac59-efcfe3ae8a97"/>
    <xsd:import namespace="3b8651bb-434f-41c4-8d62-74a6ee1cb94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IconOverlay" minOccurs="0"/>
                <xsd:element ref="ns2:Team" minOccurs="0"/>
                <xsd:element ref="ns2:Topic" minOccurs="0"/>
                <xsd:element ref="ns2:CoC" minOccurs="0"/>
                <xsd:element ref="ns2:MediaServiceEventHashCode" minOccurs="0"/>
                <xsd:element ref="ns2:MediaServiceGenerationTime" minOccurs="0"/>
                <xsd:element ref="ns2:Notes0" minOccurs="0"/>
                <xsd:element ref="ns2:MediaServiceAutoKeyPoints" minOccurs="0"/>
                <xsd:element ref="ns2:MediaServiceKeyPoints" minOccurs="0"/>
                <xsd:element ref="ns2:Archive" minOccurs="0"/>
                <xsd:element ref="ns2:VisibilityUpd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9d587-2f9a-4303-ac59-efcfe3ae8a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Team" ma:index="17" nillable="true" ma:displayName="Team" ma:description="Select the Team that is associated with the file/folder." ma:internalName="Team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ystem Administration"/>
                    <xsd:enumeration value="Reporting"/>
                    <xsd:enumeration value="Operations"/>
                    <xsd:enumeration value="Management"/>
                  </xsd:restriction>
                </xsd:simpleType>
              </xsd:element>
            </xsd:sequence>
          </xsd:extension>
        </xsd:complexContent>
      </xsd:complexType>
    </xsd:element>
    <xsd:element name="Topic" ma:index="18" nillable="true" ma:displayName="Topic" ma:description="Select the topic that is best associated with the file/folder." ma:internalName="Topic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oordinated Entry"/>
                    <xsd:enumeration value="Data Quality"/>
                    <xsd:enumeration value="Helpdesk"/>
                    <xsd:enumeration value="Human Resources"/>
                    <xsd:enumeration value="Information Technology"/>
                    <xsd:enumeration value="Marketing"/>
                    <xsd:enumeration value="Reports"/>
                    <xsd:enumeration value="Staff Training"/>
                    <xsd:enumeration value="User Training"/>
                  </xsd:restriction>
                </xsd:simpleType>
              </xsd:element>
            </xsd:sequence>
          </xsd:extension>
        </xsd:complexContent>
      </xsd:complexType>
    </xsd:element>
    <xsd:element name="CoC" ma:index="19" nillable="true" ma:displayName="CoC" ma:internalName="CoC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MN-500 (HCC)"/>
                    <xsd:enumeration value="MN-501 (RCC)"/>
                    <xsd:enumeration value="MN-502 (SEC)"/>
                    <xsd:enumeration value="MN-503 (SMC)"/>
                    <xsd:enumeration value="MN-504 (NEC)"/>
                    <xsd:enumeration value="MN-505 (CNC)"/>
                    <xsd:enumeration value="MN-506 (NWC)"/>
                    <xsd:enumeration value="MN-508 (WCC)"/>
                    <xsd:enumeration value="MN-509 (SLC)"/>
                    <xsd:enumeration value="MN-511 (SWC)"/>
                  </xsd:restriction>
                </xsd:simpleType>
              </xsd:element>
            </xsd:sequence>
          </xsd:extension>
        </xsd:complexContent>
      </xsd:complex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Notes0" ma:index="22" nillable="true" ma:displayName="Notes" ma:format="Dropdown" ma:internalName="Notes0">
      <xsd:simpleType>
        <xsd:restriction base="dms:Note">
          <xsd:maxLength value="255"/>
        </xsd:restriction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Archive" ma:index="25" nillable="true" ma:displayName="Archive" ma:default="0" ma:description="Indicate whether this file has been retained solely for its historical relevance." ma:format="Dropdown" ma:internalName="Archive">
      <xsd:simpleType>
        <xsd:restriction base="dms:Boolean"/>
      </xsd:simpleType>
    </xsd:element>
    <xsd:element name="VisibilityUpdated" ma:index="26" nillable="true" ma:displayName="Reviewed" ma:default="0" ma:description="This file has been reviewed for a specific situation." ma:format="Dropdown" ma:internalName="VisibilityUpda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8651bb-434f-41c4-8d62-74a6ee1cb94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C xmlns="0639d587-2f9a-4303-ac59-efcfe3ae8a97"/>
    <Team xmlns="0639d587-2f9a-4303-ac59-efcfe3ae8a97"/>
    <VisibilityUpdated xmlns="0639d587-2f9a-4303-ac59-efcfe3ae8a97">false</VisibilityUpdated>
    <IconOverlay xmlns="http://schemas.microsoft.com/sharepoint/v4" xsi:nil="true"/>
    <Notes0 xmlns="0639d587-2f9a-4303-ac59-efcfe3ae8a97" xsi:nil="true"/>
    <Archive xmlns="0639d587-2f9a-4303-ac59-efcfe3ae8a97">false</Archive>
    <Topic xmlns="0639d587-2f9a-4303-ac59-efcfe3ae8a97"/>
  </documentManagement>
</p:properties>
</file>

<file path=customXml/itemProps1.xml><?xml version="1.0" encoding="utf-8"?>
<ds:datastoreItem xmlns:ds="http://schemas.openxmlformats.org/officeDocument/2006/customXml" ds:itemID="{CEEFF1FF-9041-4926-BC6F-09F6AE95EBEA}">
  <ds:schemaRefs>
    <ds:schemaRef ds:uri="0639d587-2f9a-4303-ac59-efcfe3ae8a97"/>
    <ds:schemaRef ds:uri="3b8651bb-434f-41c4-8d62-74a6ee1cb94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7389EA9-C26E-4610-A9E1-8C98F407E0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EE511B-3862-47FD-ADD7-04E6D7FC5CD0}">
  <ds:schemaRefs>
    <ds:schemaRef ds:uri="0639d587-2f9a-4303-ac59-efcfe3ae8a97"/>
    <ds:schemaRef ds:uri="3b8651bb-434f-41c4-8d62-74a6ee1cb94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16</Slides>
  <Notes>15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Turning Data into Insight  about Homelessness  with HMIS</vt:lpstr>
      <vt:lpstr>Agenda</vt:lpstr>
      <vt:lpstr>POLL</vt:lpstr>
      <vt:lpstr>POLL</vt:lpstr>
      <vt:lpstr>What is HMIS? </vt:lpstr>
      <vt:lpstr>What is HMIS? </vt:lpstr>
      <vt:lpstr>How can HMIS be used for advocacy?</vt:lpstr>
      <vt:lpstr>What kinds of stories can HMIS tell?</vt:lpstr>
      <vt:lpstr>What kinds of stories can HMIS tell?</vt:lpstr>
      <vt:lpstr>What kinds of stories can HMIS tell?</vt:lpstr>
      <vt:lpstr>What kinds of stories can HMIS tell?</vt:lpstr>
      <vt:lpstr>PowerPoint Presentation</vt:lpstr>
      <vt:lpstr>POLL</vt:lpstr>
      <vt:lpstr>What kinds of stories can HMIS tell?</vt:lpstr>
      <vt:lpstr>How can advocates access HMIS data?</vt:lpstr>
      <vt:lpstr>Q+A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Turning Data into Insight  about Homelessness  with HMIS</dc:title>
  <dc:creator>Emily Salvaterra</dc:creator>
  <cp:revision>1</cp:revision>
  <dcterms:created xsi:type="dcterms:W3CDTF">2020-10-27T16:01:06Z</dcterms:created>
  <dcterms:modified xsi:type="dcterms:W3CDTF">2020-10-29T17:53:53Z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0x01010044A87256A3B7F048B13B5603754F8BB7</vt:lpwstr>
  </property>
</Properties>
</file>