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9"/>
  </p:notesMasterIdLst>
  <p:handoutMasterIdLst>
    <p:handoutMasterId r:id="rId30"/>
  </p:handoutMasterIdLst>
  <p:sldIdLst>
    <p:sldId id="396" r:id="rId5"/>
    <p:sldId id="508" r:id="rId6"/>
    <p:sldId id="456" r:id="rId7"/>
    <p:sldId id="524" r:id="rId8"/>
    <p:sldId id="525" r:id="rId9"/>
    <p:sldId id="526" r:id="rId10"/>
    <p:sldId id="511" r:id="rId11"/>
    <p:sldId id="522" r:id="rId12"/>
    <p:sldId id="523" r:id="rId13"/>
    <p:sldId id="506" r:id="rId14"/>
    <p:sldId id="516" r:id="rId15"/>
    <p:sldId id="517" r:id="rId16"/>
    <p:sldId id="518" r:id="rId17"/>
    <p:sldId id="515" r:id="rId18"/>
    <p:sldId id="509" r:id="rId19"/>
    <p:sldId id="510" r:id="rId20"/>
    <p:sldId id="512" r:id="rId21"/>
    <p:sldId id="519" r:id="rId22"/>
    <p:sldId id="521" r:id="rId23"/>
    <p:sldId id="513" r:id="rId24"/>
    <p:sldId id="514" r:id="rId25"/>
    <p:sldId id="520" r:id="rId26"/>
    <p:sldId id="504" r:id="rId27"/>
    <p:sldId id="481" r:id="rId28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den, Lori" initials="G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865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8" autoAdjust="0"/>
    <p:restoredTop sz="78057" autoAdjust="0"/>
  </p:normalViewPr>
  <p:slideViewPr>
    <p:cSldViewPr snapToGrid="0">
      <p:cViewPr varScale="1">
        <p:scale>
          <a:sx n="89" d="100"/>
          <a:sy n="89" d="100"/>
        </p:scale>
        <p:origin x="21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719" cy="467230"/>
          </a:xfrm>
          <a:prstGeom prst="rect">
            <a:avLst/>
          </a:prstGeom>
        </p:spPr>
        <p:txBody>
          <a:bodyPr vert="horz" lIns="93356" tIns="46679" rIns="93356" bIns="4667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1" y="1"/>
            <a:ext cx="3044719" cy="467230"/>
          </a:xfrm>
          <a:prstGeom prst="rect">
            <a:avLst/>
          </a:prstGeom>
        </p:spPr>
        <p:txBody>
          <a:bodyPr vert="horz" lIns="93356" tIns="46679" rIns="93356" bIns="4667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11/19/2020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6"/>
            <a:ext cx="3044719" cy="467229"/>
          </a:xfrm>
          <a:prstGeom prst="rect">
            <a:avLst/>
          </a:prstGeom>
        </p:spPr>
        <p:txBody>
          <a:bodyPr vert="horz" lIns="93356" tIns="46679" rIns="93356" bIns="4667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1" y="8845046"/>
            <a:ext cx="3044719" cy="467229"/>
          </a:xfrm>
          <a:prstGeom prst="rect">
            <a:avLst/>
          </a:prstGeom>
        </p:spPr>
        <p:txBody>
          <a:bodyPr vert="horz" lIns="93356" tIns="46679" rIns="93356" bIns="4667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719" cy="467230"/>
          </a:xfrm>
          <a:prstGeom prst="rect">
            <a:avLst/>
          </a:prstGeom>
        </p:spPr>
        <p:txBody>
          <a:bodyPr vert="horz" lIns="93356" tIns="46679" rIns="93356" bIns="4667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0"/>
          </a:xfrm>
          <a:prstGeom prst="rect">
            <a:avLst/>
          </a:prstGeom>
        </p:spPr>
        <p:txBody>
          <a:bodyPr vert="horz" lIns="93356" tIns="46679" rIns="93356" bIns="4667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6" tIns="46679" rIns="93356" bIns="466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3"/>
            <a:ext cx="5621020" cy="3666709"/>
          </a:xfrm>
          <a:prstGeom prst="rect">
            <a:avLst/>
          </a:prstGeom>
        </p:spPr>
        <p:txBody>
          <a:bodyPr vert="horz" lIns="93356" tIns="46679" rIns="93356" bIns="4667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6"/>
            <a:ext cx="3044719" cy="467229"/>
          </a:xfrm>
          <a:prstGeom prst="rect">
            <a:avLst/>
          </a:prstGeom>
        </p:spPr>
        <p:txBody>
          <a:bodyPr vert="horz" lIns="93356" tIns="46679" rIns="93356" bIns="4667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6"/>
            <a:ext cx="3044719" cy="467229"/>
          </a:xfrm>
          <a:prstGeom prst="rect">
            <a:avLst/>
          </a:prstGeom>
        </p:spPr>
        <p:txBody>
          <a:bodyPr vert="horz" lIns="93356" tIns="46679" rIns="93356" bIns="4667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9225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127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51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127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72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9225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75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05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9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127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1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4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7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4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399" y="1679912"/>
            <a:ext cx="4781203" cy="86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5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5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5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5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5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5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5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89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83" y="1679911"/>
            <a:ext cx="4854835" cy="8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89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15" y="6068346"/>
            <a:ext cx="2454626" cy="435085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6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7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7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8"/>
            <a:ext cx="7886700" cy="484187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555.555.5555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613786"/>
            <a:ext cx="2454626" cy="4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555.555.5555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613786"/>
            <a:ext cx="2454626" cy="4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63" y="686143"/>
            <a:ext cx="2454626" cy="4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Housing | mnhousing.gov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October 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Minnesota Housing 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principalspov.blogspot.com/2014/12/the-three-questions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n.Kitzberger@state.mn.u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6" Type="http://schemas.openxmlformats.org/officeDocument/2006/relationships/hyperlink" Target="mailto:Sara.Gomoll@state.mn.us" TargetMode="External"/><Relationship Id="rId5" Type="http://schemas.openxmlformats.org/officeDocument/2006/relationships/hyperlink" Target="mailto:Vicki.farden@state.mn.us" TargetMode="External"/><Relationship Id="rId4" Type="http://schemas.openxmlformats.org/officeDocument/2006/relationships/hyperlink" Target="mailto:william.price@state.mn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9144000" cy="1295182"/>
          </a:xfrm>
        </p:spPr>
        <p:txBody>
          <a:bodyPr/>
          <a:lstStyle/>
          <a:p>
            <a:r>
              <a:rPr lang="en-US" sz="2800" b="1" dirty="0">
                <a:cs typeface="Arial" charset="0"/>
              </a:rPr>
              <a:t>Going Big with Housing Infrastructure Bonds (HIB)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01851" y="5041204"/>
            <a:ext cx="4940300" cy="9881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Minnesota Coalition for the Homeless Conference</a:t>
            </a:r>
          </a:p>
          <a:p>
            <a:pPr>
              <a:lnSpc>
                <a:spcPct val="110000"/>
              </a:lnSpc>
            </a:pPr>
            <a:r>
              <a:rPr lang="en-US" dirty="0"/>
              <a:t>November 20, 2020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Housing 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 mnhousing.gov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6" b="222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Supportive Housing Projects Funded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6258"/>
            <a:ext cx="7886700" cy="4351338"/>
          </a:xfrm>
        </p:spPr>
        <p:txBody>
          <a:bodyPr/>
          <a:lstStyle/>
          <a:p>
            <a:r>
              <a:rPr lang="en-US" dirty="0"/>
              <a:t>31 developments</a:t>
            </a:r>
          </a:p>
          <a:p>
            <a:r>
              <a:rPr lang="en-US" dirty="0"/>
              <a:t>1,658 units</a:t>
            </a:r>
          </a:p>
          <a:p>
            <a:r>
              <a:rPr lang="en-US" dirty="0"/>
              <a:t>Over $207 million in HIB utilized</a:t>
            </a:r>
          </a:p>
          <a:p>
            <a:pPr lvl="1"/>
            <a:r>
              <a:rPr lang="en-US" dirty="0"/>
              <a:t>$90 million / 568 units funded in last two years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984"/>
            <a:ext cx="1317108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3216-C78F-4907-881D-906B34EE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Housing Projects Funded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15A50F-D3E7-435A-A4DA-9492BFA17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21447"/>
              </p:ext>
            </p:extLst>
          </p:nvPr>
        </p:nvGraphicFramePr>
        <p:xfrm>
          <a:off x="510268" y="1708923"/>
          <a:ext cx="8123464" cy="397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866">
                  <a:extLst>
                    <a:ext uri="{9D8B030D-6E8A-4147-A177-3AD203B41FA5}">
                      <a16:colId xmlns:a16="http://schemas.microsoft.com/office/drawing/2014/main" val="2675418031"/>
                    </a:ext>
                  </a:extLst>
                </a:gridCol>
                <a:gridCol w="2030866">
                  <a:extLst>
                    <a:ext uri="{9D8B030D-6E8A-4147-A177-3AD203B41FA5}">
                      <a16:colId xmlns:a16="http://schemas.microsoft.com/office/drawing/2014/main" val="3572133335"/>
                    </a:ext>
                  </a:extLst>
                </a:gridCol>
                <a:gridCol w="2030866">
                  <a:extLst>
                    <a:ext uri="{9D8B030D-6E8A-4147-A177-3AD203B41FA5}">
                      <a16:colId xmlns:a16="http://schemas.microsoft.com/office/drawing/2014/main" val="4834544"/>
                    </a:ext>
                  </a:extLst>
                </a:gridCol>
                <a:gridCol w="2030866">
                  <a:extLst>
                    <a:ext uri="{9D8B030D-6E8A-4147-A177-3AD203B41FA5}">
                      <a16:colId xmlns:a16="http://schemas.microsoft.com/office/drawing/2014/main" val="36911622"/>
                    </a:ext>
                  </a:extLst>
                </a:gridCol>
              </a:tblGrid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units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877039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Upper Post Fort Snelling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Veterans; singles and families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107430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Linden Grove (Vets)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Cloud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Veterans; singles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444857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Giwanakimin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Earth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Tribal land; 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236469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Prior Crossing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Paul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youth; 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240573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Gage East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Rochester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and families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073880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Hiawatha Bluffs Living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Winona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0994338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Ground St. Paul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Paul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644599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 East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Veterans; 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495968"/>
                  </a:ext>
                </a:extLst>
              </a:tr>
              <a:tr h="3862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Beacon Hill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Rapids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35932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B879F-F5DA-4D4C-971F-102CC39D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6709" y="6340475"/>
            <a:ext cx="1318034" cy="381000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56D29-D9EA-4724-927F-72A1E8E88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E5DA1-4A30-42DD-B48C-D78123E3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6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6339-DDF6-413E-B10B-6084B2DA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Housing Projects Funded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FE6AC98-50FC-4C61-BBA9-2DFB5C8D1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487244"/>
              </p:ext>
            </p:extLst>
          </p:nvPr>
        </p:nvGraphicFramePr>
        <p:xfrm>
          <a:off x="510268" y="1671955"/>
          <a:ext cx="812346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617">
                  <a:extLst>
                    <a:ext uri="{9D8B030D-6E8A-4147-A177-3AD203B41FA5}">
                      <a16:colId xmlns:a16="http://schemas.microsoft.com/office/drawing/2014/main" val="409653814"/>
                    </a:ext>
                  </a:extLst>
                </a:gridCol>
                <a:gridCol w="1970336">
                  <a:extLst>
                    <a:ext uri="{9D8B030D-6E8A-4147-A177-3AD203B41FA5}">
                      <a16:colId xmlns:a16="http://schemas.microsoft.com/office/drawing/2014/main" val="2958630370"/>
                    </a:ext>
                  </a:extLst>
                </a:gridCol>
                <a:gridCol w="2016255">
                  <a:extLst>
                    <a:ext uri="{9D8B030D-6E8A-4147-A177-3AD203B41FA5}">
                      <a16:colId xmlns:a16="http://schemas.microsoft.com/office/drawing/2014/main" val="1647609441"/>
                    </a:ext>
                  </a:extLst>
                </a:gridCol>
                <a:gridCol w="2016255">
                  <a:extLst>
                    <a:ext uri="{9D8B030D-6E8A-4147-A177-3AD203B41FA5}">
                      <a16:colId xmlns:a16="http://schemas.microsoft.com/office/drawing/2014/main" val="152187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units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516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Center for Changing Lives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Duluth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youth; 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13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West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Edina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youth; 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84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Place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Bemidji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96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Bright Sky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Moorhead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 and families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88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Dorothy Day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Paul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47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Willow Grove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Branch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03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Minnehaha Commons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Singles;  age 55+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08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Garfield Square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Duluth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783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 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5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Conifer 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Bemidji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 and families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55225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FCCC6-FFFA-4C94-9B76-BE89E5E6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87719" cy="349249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B4782-13E0-47F8-A4B5-B7BA38F94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422B5-5B01-40CC-98D0-6D653171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5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7AC1-1B46-4ED7-9347-9BEAE23BD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Supportive Housing Projects Funded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0626EEA-96B3-4283-AA47-22386ED3C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21450"/>
              </p:ext>
            </p:extLst>
          </p:nvPr>
        </p:nvGraphicFramePr>
        <p:xfrm>
          <a:off x="522515" y="1409064"/>
          <a:ext cx="809897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820">
                  <a:extLst>
                    <a:ext uri="{9D8B030D-6E8A-4147-A177-3AD203B41FA5}">
                      <a16:colId xmlns:a16="http://schemas.microsoft.com/office/drawing/2014/main" val="2039355560"/>
                    </a:ext>
                  </a:extLst>
                </a:gridCol>
                <a:gridCol w="2031050">
                  <a:extLst>
                    <a:ext uri="{9D8B030D-6E8A-4147-A177-3AD203B41FA5}">
                      <a16:colId xmlns:a16="http://schemas.microsoft.com/office/drawing/2014/main" val="15612463"/>
                    </a:ext>
                  </a:extLst>
                </a:gridCol>
                <a:gridCol w="2031050">
                  <a:extLst>
                    <a:ext uri="{9D8B030D-6E8A-4147-A177-3AD203B41FA5}">
                      <a16:colId xmlns:a16="http://schemas.microsoft.com/office/drawing/2014/main" val="3113313880"/>
                    </a:ext>
                  </a:extLst>
                </a:gridCol>
                <a:gridCol w="2031050">
                  <a:extLst>
                    <a:ext uri="{9D8B030D-6E8A-4147-A177-3AD203B41FA5}">
                      <a16:colId xmlns:a16="http://schemas.microsoft.com/office/drawing/2014/main" val="1996788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units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91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Lydia Apartments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   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468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Emma's Place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Paul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108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Cahill Place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Eagan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Families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28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House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 Paul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80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Anishinabe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30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Bimoseda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62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Birchwood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Duluth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92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Bloom Lake Flats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Singles; HIV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6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 Conifer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Bemidji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 and families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81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Exodus II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Minneapolis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8958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Mayowood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Rochester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426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Mahnomen Project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Earth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Tribal land; singles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07679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3EDED-FBAD-4DCF-A715-D230DA35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1847983" cy="365124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E9646-8118-466D-843F-2CB7177C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4995-F265-4F64-98B5-9B0C01A28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54A0-8B16-4CF2-BD09-856FA62F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HIB Supportive Housing Application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75BF8-C748-4596-87E5-57CF250B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Competitive Process</a:t>
            </a:r>
          </a:p>
          <a:p>
            <a:r>
              <a:rPr lang="en-US" dirty="0"/>
              <a:t>Scoring Strategies</a:t>
            </a:r>
          </a:p>
          <a:p>
            <a:pPr lvl="1"/>
            <a:r>
              <a:rPr lang="en-US" dirty="0"/>
              <a:t>All units must serve homeless- determine how many units to commit to High Priority Homeless and People with Disabilities</a:t>
            </a:r>
          </a:p>
          <a:p>
            <a:r>
              <a:rPr lang="en-US" dirty="0"/>
              <a:t>Threshold requirements for HPH and PWD units</a:t>
            </a:r>
          </a:p>
          <a:p>
            <a:r>
              <a:rPr lang="en-US" dirty="0"/>
              <a:t>Feasibility review</a:t>
            </a:r>
          </a:p>
          <a:p>
            <a:r>
              <a:rPr lang="en-US" dirty="0"/>
              <a:t>Agency priorities for final selections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258AE-B345-4F63-B07A-AB309F98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50757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9E85F-4CFE-4D9B-B8BC-91B7E8CF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FC378-5ADE-4D41-8F30-3D7C543CD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8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Details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5" y="2456121"/>
            <a:ext cx="4359128" cy="278573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636085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17" y="2480431"/>
            <a:ext cx="3508744" cy="2798835"/>
          </a:xfrm>
        </p:spPr>
      </p:pic>
    </p:spTree>
    <p:extLst>
      <p:ext uri="{BB962C8B-B14F-4D97-AF65-F5344CB8AC3E}">
        <p14:creationId xmlns:p14="http://schemas.microsoft.com/office/powerpoint/2010/main" val="404169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66 West </a:t>
            </a:r>
          </a:p>
        </p:txBody>
      </p:sp>
      <p:pic>
        <p:nvPicPr>
          <p:cNvPr id="10" name="Content Placeholder 9" descr="A building that has a sign on the side of a road&#10;&#10;Description automatically generated">
            <a:extLst>
              <a:ext uri="{FF2B5EF4-FFF2-40B4-BE49-F238E27FC236}">
                <a16:creationId xmlns:a16="http://schemas.microsoft.com/office/drawing/2014/main" id="{4EF3830C-8086-4DA6-814B-8503BC391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0"/>
          <a:stretch/>
        </p:blipFill>
        <p:spPr>
          <a:xfrm>
            <a:off x="1671108" y="1825625"/>
            <a:ext cx="5801784" cy="36607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04925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60A44-0A42-4F14-93BF-2EA324296EA1}"/>
              </a:ext>
            </a:extLst>
          </p:cNvPr>
          <p:cNvSpPr txBox="1"/>
          <p:nvPr/>
        </p:nvSpPr>
        <p:spPr>
          <a:xfrm>
            <a:off x="1753496" y="5712311"/>
            <a:ext cx="58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Selected for HIB Funding in 2017 </a:t>
            </a:r>
          </a:p>
          <a:p>
            <a:pPr algn="ctr"/>
            <a:r>
              <a:rPr lang="en-US" dirty="0"/>
              <a:t> Edina, MN</a:t>
            </a:r>
          </a:p>
        </p:txBody>
      </p:sp>
    </p:spTree>
    <p:extLst>
      <p:ext uri="{BB962C8B-B14F-4D97-AF65-F5344CB8AC3E}">
        <p14:creationId xmlns:p14="http://schemas.microsoft.com/office/powerpoint/2010/main" val="3168180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CAEE-24DD-45D9-8CFE-D577C54C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66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F7BD8-DF1A-46F8-8334-D8D5ECB4F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39 units for youth experiencing homelessness (age 16-22)</a:t>
            </a:r>
          </a:p>
          <a:p>
            <a:pPr lvl="1"/>
            <a:r>
              <a:rPr lang="en-US" dirty="0"/>
              <a:t>21 Long-term Homeless (LTH) </a:t>
            </a:r>
          </a:p>
          <a:p>
            <a:r>
              <a:rPr lang="en-US" dirty="0"/>
              <a:t>Developer- Beacon</a:t>
            </a:r>
          </a:p>
          <a:p>
            <a:r>
              <a:rPr lang="en-US" dirty="0"/>
              <a:t>Service Provider- Simpson Housing</a:t>
            </a:r>
          </a:p>
          <a:p>
            <a:r>
              <a:rPr lang="en-US" dirty="0"/>
              <a:t>Management Agent- Common Bond</a:t>
            </a:r>
          </a:p>
          <a:p>
            <a:r>
              <a:rPr lang="en-US" dirty="0"/>
              <a:t>Services and Front Desk Resources</a:t>
            </a:r>
          </a:p>
          <a:p>
            <a:r>
              <a:rPr lang="en-US" dirty="0"/>
              <a:t>Rental Assistance- Project Based Assistance for all units</a:t>
            </a:r>
          </a:p>
          <a:p>
            <a:r>
              <a:rPr lang="en-US" dirty="0"/>
              <a:t>Capital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EEA0-F6AF-4900-94D6-DED97EF2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501364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5E8A1-3087-452E-B14E-33DBD3ACB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A79EE-2D30-44F1-A67D-F03D076D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1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BC1E6-A908-440C-9BC3-92F162998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66 West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16F40C8-53E9-4B2F-B827-612DE0552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27618"/>
              </p:ext>
            </p:extLst>
          </p:nvPr>
        </p:nvGraphicFramePr>
        <p:xfrm>
          <a:off x="1847562" y="1710465"/>
          <a:ext cx="5570787" cy="3635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704">
                  <a:extLst>
                    <a:ext uri="{9D8B030D-6E8A-4147-A177-3AD203B41FA5}">
                      <a16:colId xmlns:a16="http://schemas.microsoft.com/office/drawing/2014/main" val="2261180498"/>
                    </a:ext>
                  </a:extLst>
                </a:gridCol>
                <a:gridCol w="1663083">
                  <a:extLst>
                    <a:ext uri="{9D8B030D-6E8A-4147-A177-3AD203B41FA5}">
                      <a16:colId xmlns:a16="http://schemas.microsoft.com/office/drawing/2014/main" val="356196740"/>
                    </a:ext>
                  </a:extLst>
                </a:gridCol>
              </a:tblGrid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Capital Sources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Amount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5559646"/>
                  </a:ext>
                </a:extLst>
              </a:tr>
              <a:tr h="336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Syndication proceeds (4% tax credits)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$ 2,940,296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9911435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Minnesota Housing HIB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$ 5,008,303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940576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Met Council LCDA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$ 900,000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490422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Hennepin County AHIF &amp; TOD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$ 500,000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6655985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Met Council LHIA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$ 400,000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5142830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Hennepin County HOME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$ 300,000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004813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Family Housing Fund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$ 227,000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3390811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City of Edina TIF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$ 550,000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222258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Federal Home Loan Bank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$ 273,000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7470549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Misc sources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$ 155,097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368762"/>
                  </a:ext>
                </a:extLst>
              </a:tr>
              <a:tr h="2755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Development Costs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$11,372,096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65968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4E47-2762-402B-A6E0-1EC3F404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218912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323E4-B1CB-4DC7-A63A-A9635CB1C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00791-BD84-4C14-9B68-2660266B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731AC-C3DE-4759-9B3E-0C3445E36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66 West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4F9491-50B9-4DD7-83C1-0C2BBCF1A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585248"/>
              </p:ext>
            </p:extLst>
          </p:nvPr>
        </p:nvGraphicFramePr>
        <p:xfrm>
          <a:off x="1516062" y="1729174"/>
          <a:ext cx="6111875" cy="4156964"/>
        </p:xfrm>
        <a:graphic>
          <a:graphicData uri="http://schemas.openxmlformats.org/drawingml/2006/table">
            <a:tbl>
              <a:tblPr firstRow="1" firstCol="1" bandRow="1"/>
              <a:tblGrid>
                <a:gridCol w="4625975">
                  <a:extLst>
                    <a:ext uri="{9D8B030D-6E8A-4147-A177-3AD203B41FA5}">
                      <a16:colId xmlns:a16="http://schemas.microsoft.com/office/drawing/2014/main" val="373040093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652802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Revenue Sources- Annual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Amount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03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Federal RHY Transitional Living Program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194,726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8039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Minnesota DHS OEO Homeless Youth 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  80,000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51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Edina Human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  10,480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552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Fundraising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178,058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661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463,264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882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80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staffing and management 3.35 FTE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     239,303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047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Contracted Services (mental health &amp; wellness)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  24,406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45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On-site service office costs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  11,015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243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Client support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  15,530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447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Desk Staff - nights and weekends 3.2 FTE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     143,000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4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 partnership coordination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$          30,000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4502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        463,264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44402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C600F-2681-4FFF-910D-88A556B91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232423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A9E6-C2E5-4B1F-B7B7-177009BDD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6633" y="6377866"/>
            <a:ext cx="4190735" cy="365125"/>
          </a:xfrm>
        </p:spPr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530C9-8FEB-453E-B179-2D4C11FE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6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Housing is the foundation for success, so we collaborate with individuals, communities and partners to create, preserve and finance affordable housing.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210783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Minnesota Housing | mnhousing.gov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7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CA10A-A69D-457A-BEA9-C3686896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Mayowood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B833B-9AC6-4F07-81FA-CE1BEBFAF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762" y="1676400"/>
            <a:ext cx="6848475" cy="3505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6CCCF-CA1A-4172-85B8-5657B83CFC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479849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C8212-40F0-49B5-B1DE-965F3D534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CC6F3-8916-46FD-B47B-A165AC21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8F343-BA4A-474D-B32B-463E0E9CF2B1}"/>
              </a:ext>
            </a:extLst>
          </p:cNvPr>
          <p:cNvSpPr txBox="1"/>
          <p:nvPr/>
        </p:nvSpPr>
        <p:spPr>
          <a:xfrm>
            <a:off x="2108499" y="5346137"/>
            <a:ext cx="504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2019 RFP Selection</a:t>
            </a:r>
          </a:p>
          <a:p>
            <a:pPr algn="ctr"/>
            <a:r>
              <a:rPr lang="en-US" dirty="0" err="1"/>
              <a:t>Mayowood</a:t>
            </a:r>
            <a:r>
              <a:rPr lang="en-US" dirty="0"/>
              <a:t> Project Rendering</a:t>
            </a:r>
          </a:p>
          <a:p>
            <a:pPr algn="ctr"/>
            <a:r>
              <a:rPr lang="en-US" dirty="0"/>
              <a:t>Rochester, Minnesota</a:t>
            </a:r>
          </a:p>
        </p:txBody>
      </p:sp>
    </p:spTree>
    <p:extLst>
      <p:ext uri="{BB962C8B-B14F-4D97-AF65-F5344CB8AC3E}">
        <p14:creationId xmlns:p14="http://schemas.microsoft.com/office/powerpoint/2010/main" val="3223250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97BF-E0B7-4912-B05D-0CBA6C8F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Mayowood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A028-23DA-4418-89BB-F996E110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9542"/>
            <a:ext cx="7886700" cy="464742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Mayowood</a:t>
            </a:r>
            <a:r>
              <a:rPr lang="en-US" dirty="0"/>
              <a:t>: Driven by community needs and voices</a:t>
            </a:r>
          </a:p>
          <a:p>
            <a:pPr lvl="1"/>
            <a:r>
              <a:rPr lang="en-US" dirty="0"/>
              <a:t>Olmsted County initiated a year-long community conversation with partners around the need for a regional crisis center and supportive housing for persons with serious and persistent mental illness</a:t>
            </a:r>
          </a:p>
          <a:p>
            <a:pPr lvl="1"/>
            <a:r>
              <a:rPr lang="en-US" dirty="0"/>
              <a:t>Outcome: </a:t>
            </a:r>
            <a:r>
              <a:rPr lang="en-US" dirty="0" err="1"/>
              <a:t>Mayowood</a:t>
            </a:r>
            <a:r>
              <a:rPr lang="en-US" dirty="0"/>
              <a:t> and a nearby crisis stabilization center</a:t>
            </a:r>
          </a:p>
          <a:p>
            <a:r>
              <a:rPr lang="en-US" dirty="0"/>
              <a:t>30 units for single adults with behavioral health concerns</a:t>
            </a:r>
          </a:p>
          <a:p>
            <a:r>
              <a:rPr lang="en-US" dirty="0"/>
              <a:t>Developer: Center City Housing Corporation</a:t>
            </a:r>
          </a:p>
          <a:p>
            <a:r>
              <a:rPr lang="en-US" dirty="0"/>
              <a:t>Service Provider: </a:t>
            </a:r>
            <a:r>
              <a:rPr lang="en-US" dirty="0" err="1"/>
              <a:t>Adapta</a:t>
            </a:r>
            <a:endParaRPr lang="en-US" dirty="0"/>
          </a:p>
          <a:p>
            <a:r>
              <a:rPr lang="en-US" dirty="0"/>
              <a:t>Property Management: Center City Housing Corporation</a:t>
            </a:r>
          </a:p>
          <a:p>
            <a:r>
              <a:rPr lang="en-US" dirty="0"/>
              <a:t>On-site service resources: case management, front desk, workforce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D7E72-EC37-4DBA-AC86-03834D6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404545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2081-5EC0-4125-8213-ED5532FCB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14A1A-6B83-4141-86F4-48340089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74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1FC0-9EB3-4841-8665-FB3055FC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Mayowood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272F2-B798-44A0-B5AB-B44C3C22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Capital Resources</a:t>
            </a:r>
          </a:p>
          <a:p>
            <a:pPr lvl="1"/>
            <a:r>
              <a:rPr lang="en-US" dirty="0"/>
              <a:t>Housing Infrastructure Bonds (HIB) – Behavioral Health allocation</a:t>
            </a:r>
          </a:p>
          <a:p>
            <a:pPr lvl="1"/>
            <a:r>
              <a:rPr lang="en-US" dirty="0"/>
              <a:t>City of Rochester Tax Increment Financing (TIF)</a:t>
            </a:r>
          </a:p>
          <a:p>
            <a:pPr lvl="1"/>
            <a:r>
              <a:rPr lang="en-US" dirty="0"/>
              <a:t>Coalition for Rochester Area Housing grant</a:t>
            </a:r>
          </a:p>
          <a:p>
            <a:r>
              <a:rPr lang="en-US" dirty="0"/>
              <a:t>Service Resources</a:t>
            </a:r>
          </a:p>
          <a:p>
            <a:pPr lvl="1"/>
            <a:r>
              <a:rPr lang="en-US" dirty="0"/>
              <a:t>Housing Support with supplemental service rate</a:t>
            </a:r>
          </a:p>
          <a:p>
            <a:pPr lvl="1"/>
            <a:r>
              <a:rPr lang="en-US" dirty="0"/>
              <a:t>Housing Stabilization Services</a:t>
            </a:r>
          </a:p>
          <a:p>
            <a:pPr lvl="1"/>
            <a:r>
              <a:rPr lang="en-US" dirty="0"/>
              <a:t>Crest Region X Mental Health Initiative grant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CCE2D-9B42-4FD3-BE3C-02DD6F59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50757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50A05-431E-4106-A37E-CCE423EC2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8CFF9-A7EB-42CD-AECC-2A1B52AD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3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1329104" cy="365124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Housing 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 descr="Text, icon&#10;&#10;Description automatically generated">
            <a:extLst>
              <a:ext uri="{FF2B5EF4-FFF2-40B4-BE49-F238E27FC236}">
                <a16:creationId xmlns:a16="http://schemas.microsoft.com/office/drawing/2014/main" id="{417D79DF-973D-471F-AE73-F269A200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43250" y="2031682"/>
            <a:ext cx="3524118" cy="29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1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9144000" cy="173326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Minnesota Housing</a:t>
            </a:r>
            <a:r>
              <a:rPr lang="en-US" dirty="0"/>
              <a:t>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</a:t>
            </a:r>
            <a:r>
              <a:rPr lang="en-US" dirty="0">
                <a:solidFill>
                  <a:schemeClr val="tx2"/>
                </a:solidFill>
              </a:rPr>
              <a:t>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2"/>
                </a:solidFill>
              </a:rPr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6912" y="3418688"/>
            <a:ext cx="8445637" cy="29720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/>
              <a:t>Contact: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u="sng" dirty="0"/>
          </a:p>
          <a:p>
            <a:pPr marL="0" indent="0" algn="ctr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000" u="sng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263945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4ACBB89-CA67-4F71-9867-02D9ABC58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289661"/>
              </p:ext>
            </p:extLst>
          </p:nvPr>
        </p:nvGraphicFramePr>
        <p:xfrm>
          <a:off x="2122715" y="4163040"/>
          <a:ext cx="556804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169">
                  <a:extLst>
                    <a:ext uri="{9D8B030D-6E8A-4147-A177-3AD203B41FA5}">
                      <a16:colId xmlns:a16="http://schemas.microsoft.com/office/drawing/2014/main" val="3965323669"/>
                    </a:ext>
                  </a:extLst>
                </a:gridCol>
                <a:gridCol w="3431873">
                  <a:extLst>
                    <a:ext uri="{9D8B030D-6E8A-4147-A177-3AD203B41FA5}">
                      <a16:colId xmlns:a16="http://schemas.microsoft.com/office/drawing/2014/main" val="4274292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i="0" baseline="0" dirty="0">
                          <a:solidFill>
                            <a:sysClr val="windowText" lastClr="000000"/>
                          </a:solidFill>
                        </a:rPr>
                        <a:t>Dan Kitzberger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baseline="0" dirty="0">
                          <a:solidFill>
                            <a:sysClr val="windowText" lastClr="000000"/>
                          </a:solidFill>
                          <a:hlinkClick r:id="rId3"/>
                        </a:rPr>
                        <a:t>Dan.Kitzberger@state.mn.us</a:t>
                      </a:r>
                      <a:r>
                        <a:rPr lang="en-US" b="0" i="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400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William Price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  <a:hlinkClick r:id="rId4"/>
                        </a:rPr>
                        <a:t>william.price@state.mn.us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86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Vicki Farden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  <a:hlinkClick r:id="rId5"/>
                        </a:rPr>
                        <a:t>Vicki.farden@state.mn.us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820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Sara Gomoll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  <a:hlinkClick r:id="rId6"/>
                        </a:rPr>
                        <a:t>Sara.Gomoll@state.mn.us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61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Overview</a:t>
            </a:r>
          </a:p>
        </p:txBody>
      </p:sp>
      <p:graphicFrame>
        <p:nvGraphicFramePr>
          <p:cNvPr id="7" name="Content Placeholder 6" descr="Agenda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25374510"/>
              </p:ext>
            </p:extLst>
          </p:nvPr>
        </p:nvGraphicFramePr>
        <p:xfrm>
          <a:off x="766873" y="1952298"/>
          <a:ext cx="7886700" cy="32212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3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833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68579" marR="6857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37160" marR="6857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2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 </a:t>
                      </a:r>
                    </a:p>
                  </a:txBody>
                  <a:tcPr marL="68579" marR="68579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What is HIB? </a:t>
                      </a:r>
                    </a:p>
                  </a:txBody>
                  <a:tcPr marL="137160" marR="68579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01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 </a:t>
                      </a:r>
                    </a:p>
                  </a:txBody>
                  <a:tcPr marL="68579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Legislative Process and History</a:t>
                      </a:r>
                    </a:p>
                  </a:txBody>
                  <a:tcPr marL="137160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22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 </a:t>
                      </a:r>
                    </a:p>
                  </a:txBody>
                  <a:tcPr marL="68579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How HIB is used to finance housing</a:t>
                      </a:r>
                    </a:p>
                  </a:txBody>
                  <a:tcPr marL="137160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2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 </a:t>
                      </a:r>
                    </a:p>
                  </a:txBody>
                  <a:tcPr marL="68579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Projects Funded</a:t>
                      </a:r>
                    </a:p>
                  </a:txBody>
                  <a:tcPr marL="137160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031"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 </a:t>
                      </a:r>
                    </a:p>
                  </a:txBody>
                  <a:tcPr marL="68579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rgbClr val="003865"/>
                          </a:solidFill>
                        </a:rPr>
                        <a:t>Q &amp; A </a:t>
                      </a:r>
                    </a:p>
                  </a:txBody>
                  <a:tcPr marL="137160" marR="6857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Housing 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 mnhousing.gov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508494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212470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HIB?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Housing 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010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59638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47D1C-47F9-4F33-A176-80681075C038}"/>
              </a:ext>
            </a:extLst>
          </p:cNvPr>
          <p:cNvSpPr txBox="1"/>
          <p:nvPr/>
        </p:nvSpPr>
        <p:spPr>
          <a:xfrm>
            <a:off x="337348" y="1350288"/>
            <a:ext cx="83494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Capital Investment (Bonding): </a:t>
            </a:r>
            <a:r>
              <a:rPr lang="en-US" dirty="0"/>
              <a:t>Borrowing to build/maintain the state’s publicly-owned fixed assets (“public purpose”)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Several different kinds of bonds for various purposes (General Obligation bonds for public housing preservation)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Often require non-state funding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Repaid in up to 20 years (debt service) with public funds, with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Housing Infrastructure Bonds (HIB): </a:t>
            </a:r>
            <a:r>
              <a:rPr lang="en-US" dirty="0"/>
              <a:t>agency appropriation</a:t>
            </a:r>
            <a:r>
              <a:rPr lang="en-US" b="1" dirty="0"/>
              <a:t> </a:t>
            </a:r>
            <a:r>
              <a:rPr lang="en-US" dirty="0"/>
              <a:t>bonds issued by Minnesota Housing and authorized by appropriations from the legislature.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authorization creates standing appropriation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be reduced or repealed by the legislature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Appropriation subject to </a:t>
            </a:r>
            <a:r>
              <a:rPr lang="en-US" dirty="0" err="1"/>
              <a:t>unallotment</a:t>
            </a:r>
            <a:r>
              <a:rPr lang="en-US" dirty="0"/>
              <a:t>, whole or in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Housing Infrastructure Bonds?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for private ownership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Leverages other existing funding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Range of uses for one source (in statute)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Finance deeply-affordable permanent housing that the market can’t/won’t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HIB Legislative Process and History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Minnesota Housing 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7587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Capital Investment (Bonding) bills must originate in the House of Representatives</a:t>
            </a:r>
          </a:p>
          <a:p>
            <a:r>
              <a:rPr lang="en-US" sz="2000" dirty="0"/>
              <a:t>HIB can pass as a stand alone with a simple majority (see: 2019, 1</a:t>
            </a:r>
            <a:r>
              <a:rPr lang="en-US" sz="2000" baseline="30000" dirty="0"/>
              <a:t>st</a:t>
            </a:r>
            <a:r>
              <a:rPr lang="en-US" sz="2000" dirty="0"/>
              <a:t> Special Session); 68 votes in the House and 34 votes in the Senate</a:t>
            </a:r>
          </a:p>
          <a:p>
            <a:pPr lvl="1"/>
            <a:r>
              <a:rPr lang="en-US" sz="1800" dirty="0"/>
              <a:t>General Obligation (GO) Bonds require a 3/5ths vote in both the House (81 votes out of 134 members) and Senate (41 votes out of 67 members)</a:t>
            </a:r>
          </a:p>
          <a:p>
            <a:r>
              <a:rPr lang="en-US" sz="2000" dirty="0"/>
              <a:t>Introduction -&gt; House/Senate Capital Investment -&gt; House Ways and Means/Senate Finance -&gt; Floor Passage</a:t>
            </a:r>
          </a:p>
          <a:p>
            <a:r>
              <a:rPr lang="en-US" sz="2000" dirty="0"/>
              <a:t>2011 Legislative Session: $5 billion deficit FY12-13 -&gt; divided government -&gt; state government shutdown -&gt; special session/agreement to end shutdown included bonding bill -&gt; no money for housing -&gt; Minnesota Housing/advocates come together -&gt; Homes for All created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984"/>
            <a:ext cx="1327741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149642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4D99B-55C4-46DE-B031-FC4F25B8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825625"/>
            <a:ext cx="8622792" cy="4351338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2012 Session: “Bonding year” -&gt; First year as Homes for All -&gt; Asked for $40 million -&gt; Got $35.5 million ($30 million in HIB, $5.5 million GO)</a:t>
            </a:r>
          </a:p>
          <a:p>
            <a:r>
              <a:rPr lang="en-US" sz="2800" dirty="0"/>
              <a:t>2014 Session: $80 million HIB, $20 million GO</a:t>
            </a:r>
          </a:p>
          <a:p>
            <a:r>
              <a:rPr lang="en-US" sz="2800" dirty="0"/>
              <a:t>2016 Session: $</a:t>
            </a:r>
            <a:r>
              <a:rPr lang="en-US" sz="2800" dirty="0">
                <a:sym typeface="Wingdings" panose="05000000000000000000" pitchFamily="2" charset="2"/>
              </a:rPr>
              <a:t></a:t>
            </a:r>
            <a:endParaRPr lang="en-US" sz="2800" dirty="0"/>
          </a:p>
          <a:p>
            <a:r>
              <a:rPr lang="en-US" sz="2800" dirty="0"/>
              <a:t>2017, 1st Special Session: $35 million new HIB, $20 million HIB with existing debt service, $10 million GO</a:t>
            </a:r>
          </a:p>
          <a:p>
            <a:r>
              <a:rPr lang="en-US" sz="2800" dirty="0"/>
              <a:t>2018: $80 million HIB, new uses: 55+ up to 50% AMI, manufactured home park infrastructure, priority for PSH for behavioral health needs ($30 million); $10 million GO</a:t>
            </a:r>
          </a:p>
          <a:p>
            <a:r>
              <a:rPr lang="en-US" sz="2800" dirty="0"/>
              <a:t>2019, 1</a:t>
            </a:r>
            <a:r>
              <a:rPr lang="en-US" sz="2800" baseline="30000" dirty="0"/>
              <a:t>st</a:t>
            </a:r>
            <a:r>
              <a:rPr lang="en-US" sz="2800" dirty="0"/>
              <a:t> Special Session: $60 million HIB</a:t>
            </a:r>
          </a:p>
          <a:p>
            <a:r>
              <a:rPr lang="en-US" sz="2800" dirty="0"/>
              <a:t>2020, 5</a:t>
            </a:r>
            <a:r>
              <a:rPr lang="en-US" sz="2800" baseline="30000" dirty="0"/>
              <a:t>th</a:t>
            </a:r>
            <a:r>
              <a:rPr lang="en-US" sz="2800" dirty="0"/>
              <a:t> Special Session: $100 million HIB, new use for single family development; $16 million GO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B4BE1-45DE-43DC-A7C9-FF95158E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28166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7F08A-3540-4221-AF1B-C545B1348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E45B1-B7D4-4E09-873D-5057E240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1C723B-2C50-41C6-ADD5-72AC8BC6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/>
          <a:p>
            <a:r>
              <a:rPr lang="en-US" dirty="0"/>
              <a:t>HIB Legislative History - Continued </a:t>
            </a:r>
          </a:p>
        </p:txBody>
      </p:sp>
    </p:spTree>
    <p:extLst>
      <p:ext uri="{BB962C8B-B14F-4D97-AF65-F5344CB8AC3E}">
        <p14:creationId xmlns:p14="http://schemas.microsoft.com/office/powerpoint/2010/main" val="281014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11852-10A1-4DA9-BD78-FA99022E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HIB works to Finance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373E3-077B-4BFC-8281-72264B381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Flexibility in how financing can be structured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710E3-8F5D-4876-AB76-C47F9EF0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393788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25F0-5A24-446B-9239-ED2CEDF3B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1BAE7-EC98-4122-8B00-4BD3EABA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52D6065-0DEB-4BD1-9432-1B910F02C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310932"/>
              </p:ext>
            </p:extLst>
          </p:nvPr>
        </p:nvGraphicFramePr>
        <p:xfrm>
          <a:off x="628650" y="2397461"/>
          <a:ext cx="770852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32">
                  <a:extLst>
                    <a:ext uri="{9D8B030D-6E8A-4147-A177-3AD203B41FA5}">
                      <a16:colId xmlns:a16="http://schemas.microsoft.com/office/drawing/2014/main" val="275949949"/>
                    </a:ext>
                  </a:extLst>
                </a:gridCol>
                <a:gridCol w="1927132">
                  <a:extLst>
                    <a:ext uri="{9D8B030D-6E8A-4147-A177-3AD203B41FA5}">
                      <a16:colId xmlns:a16="http://schemas.microsoft.com/office/drawing/2014/main" val="2261565223"/>
                    </a:ext>
                  </a:extLst>
                </a:gridCol>
                <a:gridCol w="1927132">
                  <a:extLst>
                    <a:ext uri="{9D8B030D-6E8A-4147-A177-3AD203B41FA5}">
                      <a16:colId xmlns:a16="http://schemas.microsoft.com/office/drawing/2014/main" val="1969623830"/>
                    </a:ext>
                  </a:extLst>
                </a:gridCol>
                <a:gridCol w="1927132">
                  <a:extLst>
                    <a:ext uri="{9D8B030D-6E8A-4147-A177-3AD203B41FA5}">
                      <a16:colId xmlns:a16="http://schemas.microsoft.com/office/drawing/2014/main" val="388041888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HIB Loan Paired With Tax Credits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HIB-Only Loan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307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Sources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Sources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6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HIB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HIB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$9,000,000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99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4% Tax Credit Syndication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 Soft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87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Soft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$10,000,000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426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2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29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6320-444A-41C0-83FC-1322A640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HIB works to Finance Housing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D2A84-4DC5-474A-8DFC-7FF8FB60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of Flexibility</a:t>
            </a:r>
          </a:p>
          <a:p>
            <a:pPr lvl="1"/>
            <a:r>
              <a:rPr lang="en-US" dirty="0"/>
              <a:t>Projects can be placed in optimal structure</a:t>
            </a:r>
          </a:p>
          <a:p>
            <a:pPr lvl="1"/>
            <a:r>
              <a:rPr lang="en-US" dirty="0"/>
              <a:t>Projects that do not generate substantial tax credit equity have a viable alternative</a:t>
            </a:r>
          </a:p>
          <a:p>
            <a:pPr lvl="2"/>
            <a:r>
              <a:rPr lang="en-US" dirty="0"/>
              <a:t>Projects with less than 30 units</a:t>
            </a:r>
          </a:p>
          <a:p>
            <a:pPr lvl="2"/>
            <a:r>
              <a:rPr lang="en-US" dirty="0"/>
              <a:t>Projects in Greater Minnesota</a:t>
            </a:r>
          </a:p>
          <a:p>
            <a:pPr lvl="2"/>
            <a:r>
              <a:rPr lang="en-US" dirty="0"/>
              <a:t>Non-profit sponsors new to development</a:t>
            </a:r>
          </a:p>
          <a:p>
            <a:pPr lvl="1"/>
            <a:r>
              <a:rPr lang="en-US" dirty="0"/>
              <a:t>Able to further stretch resources to provide more housing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85B8D-6DC1-4105-A4E3-6E4F4CED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469781" cy="349249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0812C-2357-47D8-A2E3-F202F6B40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7363F-8A9C-4A45-BB40-BD34AD7D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4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DD65-305A-44AF-BC19-79D65D4C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HIB works to Finance Housing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A4D7D3-F45A-4303-889A-5339FC7D77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Eligible Costs</a:t>
            </a:r>
          </a:p>
          <a:p>
            <a:pPr lvl="1"/>
            <a:r>
              <a:rPr lang="en-US" dirty="0"/>
              <a:t>Construction Costs</a:t>
            </a:r>
          </a:p>
          <a:p>
            <a:pPr lvl="1"/>
            <a:r>
              <a:rPr lang="en-US" dirty="0"/>
              <a:t>Developer Fee*</a:t>
            </a:r>
          </a:p>
          <a:p>
            <a:pPr lvl="1"/>
            <a:r>
              <a:rPr lang="en-US" dirty="0"/>
              <a:t>Acquisition*</a:t>
            </a:r>
          </a:p>
          <a:p>
            <a:pPr marL="0" indent="0">
              <a:buNone/>
            </a:pPr>
            <a:r>
              <a:rPr lang="en-US" sz="2000" dirty="0"/>
              <a:t>*Costs may be ineligible under certain limited circumstances. 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E0FBCB-0823-4222-A4E4-EDD7C8FF5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Ineligible Costs</a:t>
            </a:r>
          </a:p>
          <a:p>
            <a:pPr lvl="1"/>
            <a:r>
              <a:rPr lang="en-US" dirty="0"/>
              <a:t>All reserves</a:t>
            </a:r>
          </a:p>
          <a:p>
            <a:pPr lvl="2"/>
            <a:r>
              <a:rPr lang="en-US" dirty="0"/>
              <a:t>Operating Reserves</a:t>
            </a:r>
          </a:p>
          <a:p>
            <a:pPr lvl="2"/>
            <a:r>
              <a:rPr lang="en-US" dirty="0"/>
              <a:t>Lease-Up Reserves</a:t>
            </a:r>
          </a:p>
          <a:p>
            <a:pPr lvl="1"/>
            <a:r>
              <a:rPr lang="en-US" dirty="0"/>
              <a:t>Financing Costs</a:t>
            </a:r>
          </a:p>
          <a:p>
            <a:pPr lvl="1"/>
            <a:r>
              <a:rPr lang="en-US" dirty="0"/>
              <a:t>Supportive Services</a:t>
            </a:r>
          </a:p>
          <a:p>
            <a:pPr lvl="2"/>
            <a:r>
              <a:rPr lang="en-US" dirty="0"/>
              <a:t>Front Desk</a:t>
            </a:r>
          </a:p>
          <a:p>
            <a:pPr lvl="2"/>
            <a:r>
              <a:rPr lang="en-US" dirty="0"/>
              <a:t>Case Management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8AA62-8F88-475B-B77D-2F9567A05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Minnesota Housing | mnhousing.gov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712AE-74A7-42F5-A99C-D35C9DB8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73605D3-CEFA-490A-AC9E-0EDC0CFF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210783" cy="365125"/>
          </a:xfrm>
        </p:spPr>
        <p:txBody>
          <a:bodyPr/>
          <a:lstStyle/>
          <a:p>
            <a:r>
              <a:rPr lang="en-US" dirty="0"/>
              <a:t>November 2020</a:t>
            </a:r>
          </a:p>
        </p:txBody>
      </p:sp>
    </p:spTree>
    <p:extLst>
      <p:ext uri="{BB962C8B-B14F-4D97-AF65-F5344CB8AC3E}">
        <p14:creationId xmlns:p14="http://schemas.microsoft.com/office/powerpoint/2010/main" val="289254730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3226</TotalTime>
  <Words>1600</Words>
  <Application>Microsoft Office PowerPoint</Application>
  <PresentationFormat>On-screen Show (4:3)</PresentationFormat>
  <Paragraphs>431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NeueHaasGroteskText Std</vt:lpstr>
      <vt:lpstr>PowerPoint Template</vt:lpstr>
      <vt:lpstr>Going Big with Housing Infrastructure Bonds (HIB)</vt:lpstr>
      <vt:lpstr>Our Mission</vt:lpstr>
      <vt:lpstr>Session Overview</vt:lpstr>
      <vt:lpstr>What is HIB?</vt:lpstr>
      <vt:lpstr>HIB Legislative Process and History</vt:lpstr>
      <vt:lpstr>HIB Legislative History - Continued </vt:lpstr>
      <vt:lpstr>How HIB works to Finance Housing </vt:lpstr>
      <vt:lpstr>How HIB works to Finance Housing </vt:lpstr>
      <vt:lpstr>How HIB works to Finance Housing </vt:lpstr>
      <vt:lpstr>Supportive Housing Projects Funded</vt:lpstr>
      <vt:lpstr>Supportive Housing Projects Funded</vt:lpstr>
      <vt:lpstr>Supportive Housing Projects Funded</vt:lpstr>
      <vt:lpstr>Supportive Housing Projects Funded</vt:lpstr>
      <vt:lpstr>HIB Supportive Housing Application  </vt:lpstr>
      <vt:lpstr>Project Details</vt:lpstr>
      <vt:lpstr>66 West </vt:lpstr>
      <vt:lpstr>66 West</vt:lpstr>
      <vt:lpstr>66 West</vt:lpstr>
      <vt:lpstr>66 West </vt:lpstr>
      <vt:lpstr>Mayowood</vt:lpstr>
      <vt:lpstr>Mayowood</vt:lpstr>
      <vt:lpstr>Mayowood</vt:lpstr>
      <vt:lpstr>Questions?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>PowerPoint Template</dc:subject>
  <dc:creator>Kroona, Patricia</dc:creator>
  <cp:keywords>PowerPoint, Template</cp:keywords>
  <dc:description>Version 1.1, Released 8-2016</dc:description>
  <cp:lastModifiedBy>Price, William (MHFA)</cp:lastModifiedBy>
  <cp:revision>250</cp:revision>
  <cp:lastPrinted>2019-10-16T22:56:52Z</cp:lastPrinted>
  <dcterms:created xsi:type="dcterms:W3CDTF">2018-02-01T16:09:04Z</dcterms:created>
  <dcterms:modified xsi:type="dcterms:W3CDTF">2020-11-19T15:36:55Z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